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28" r:id="rId6"/>
    <p:sldId id="409" r:id="rId7"/>
    <p:sldId id="259" r:id="rId8"/>
    <p:sldId id="329" r:id="rId9"/>
    <p:sldId id="271" r:id="rId10"/>
    <p:sldId id="277" r:id="rId11"/>
    <p:sldId id="411" r:id="rId12"/>
    <p:sldId id="330" r:id="rId13"/>
    <p:sldId id="272" r:id="rId14"/>
    <p:sldId id="393" r:id="rId15"/>
    <p:sldId id="394" r:id="rId16"/>
    <p:sldId id="395" r:id="rId17"/>
    <p:sldId id="396" r:id="rId18"/>
    <p:sldId id="331" r:id="rId19"/>
    <p:sldId id="397" r:id="rId20"/>
    <p:sldId id="398" r:id="rId21"/>
    <p:sldId id="332" r:id="rId22"/>
    <p:sldId id="408" r:id="rId23"/>
    <p:sldId id="333" r:id="rId24"/>
    <p:sldId id="381" r:id="rId25"/>
    <p:sldId id="260" r:id="rId26"/>
    <p:sldId id="261" r:id="rId27"/>
  </p:sldIdLst>
  <p:sldSz cx="9144000" cy="6858000"/>
  <p:notesSz cx="6858000" cy="9144000"/>
  <p:embeddedFontLst>
    <p:embeddedFont>
      <p:font typeface="Calibri" panose="020F0502020204030204"/>
      <p:regular r:id="rId31"/>
    </p:embeddedFont>
    <p:embeddedFont>
      <p:font typeface="Garamond" panose="02020404030301010803"/>
      <p:regular r:id="rId32"/>
      <p:bold r:id="rId33"/>
      <p:italic r:id="rId34"/>
    </p:embeddedFont>
    <p:embeddedFont>
      <p:font typeface="Century Schoolbook" panose="02040604050505020304"/>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84"/>
        <p:cNvGrpSpPr/>
        <p:nvPr/>
      </p:nvGrpSpPr>
      <p:grpSpPr>
        <a:xfrm>
          <a:off x="0" y="0"/>
          <a:ext cx="0" cy="0"/>
          <a:chOff x="0" y="0"/>
          <a:chExt cx="0" cy="0"/>
        </a:xfrm>
      </p:grpSpPr>
      <p:sp>
        <p:nvSpPr>
          <p:cNvPr id="85" name="Google Shape;85;p1: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6" name="Google Shape;86;p1: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3" name="Shape 223"/>
        <p:cNvGrpSpPr/>
        <p:nvPr/>
      </p:nvGrpSpPr>
      <p:grpSpPr>
        <a:xfrm>
          <a:off x="0" y="0"/>
          <a:ext cx="0" cy="0"/>
          <a:chOff x="0" y="0"/>
          <a:chExt cx="0" cy="0"/>
        </a:xfrm>
      </p:grpSpPr>
      <p:sp>
        <p:nvSpPr>
          <p:cNvPr id="224" name="Google Shape;224;p5: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5" name="Google Shape;225;p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panose="020B0604020202020204"/>
              <a:ea typeface="Arial" panose="020B0604020202020204"/>
              <a:cs typeface="Arial" panose="020B0604020202020204"/>
              <a:sym typeface="Arial" panose="020B0604020202020204"/>
            </a:endParaRPr>
          </a:p>
        </p:txBody>
      </p:sp>
      <p:sp>
        <p:nvSpPr>
          <p:cNvPr id="226" name="Google Shape;226;p5: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Arial" panose="020B0604020202020204"/>
                <a:ea typeface="Arial" panose="020B0604020202020204"/>
                <a:cs typeface="Arial" panose="020B0604020202020204"/>
                <a:sym typeface="Arial" panose="020B0604020202020204"/>
              </a:rPr>
            </a:fld>
            <a:endParaRPr sz="13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 name="Shape 231"/>
        <p:cNvGrpSpPr/>
        <p:nvPr/>
      </p:nvGrpSpPr>
      <p:grpSpPr>
        <a:xfrm>
          <a:off x="0" y="0"/>
          <a:ext cx="0" cy="0"/>
          <a:chOff x="0" y="0"/>
          <a:chExt cx="0" cy="0"/>
        </a:xfrm>
      </p:grpSpPr>
      <p:sp>
        <p:nvSpPr>
          <p:cNvPr id="232" name="Google Shape;232;p6: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3" name="Google Shape;233;p6: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 name="Shape 91"/>
        <p:cNvGrpSpPr/>
        <p:nvPr/>
      </p:nvGrpSpPr>
      <p:grpSpPr>
        <a:xfrm>
          <a:off x="0" y="0"/>
          <a:ext cx="0" cy="0"/>
          <a:chOff x="0" y="0"/>
          <a:chExt cx="0" cy="0"/>
        </a:xfrm>
      </p:grpSpPr>
      <p:sp>
        <p:nvSpPr>
          <p:cNvPr id="92" name="Google Shape;92;p2: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3" name="Google Shape;93;p2: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7" name="Shape 217"/>
        <p:cNvGrpSpPr/>
        <p:nvPr/>
      </p:nvGrpSpPr>
      <p:grpSpPr>
        <a:xfrm>
          <a:off x="0" y="0"/>
          <a:ext cx="0" cy="0"/>
          <a:chOff x="0" y="0"/>
          <a:chExt cx="0" cy="0"/>
        </a:xfrm>
      </p:grpSpPr>
      <p:sp>
        <p:nvSpPr>
          <p:cNvPr id="218" name="Google Shape;218;p4: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4:notes"/>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stretch>
            <a:fillRect/>
          </a:stretch>
        </a:blipFill>
        <a:effectLst/>
      </p:bgPr>
    </p:bg>
    <p:spTree>
      <p:nvGrpSpPr>
        <p:cNvPr id="15" name="Shape 15"/>
        <p:cNvGrpSpPr/>
        <p:nvPr/>
      </p:nvGrpSpPr>
      <p:grpSpPr>
        <a:xfrm>
          <a:off x="0" y="0"/>
          <a:ext cx="0" cy="0"/>
          <a:chOff x="0" y="0"/>
          <a:chExt cx="0" cy="0"/>
        </a:xfrm>
      </p:grpSpPr>
      <p:sp>
        <p:nvSpPr>
          <p:cNvPr id="16" name="Google Shape;16;p8"/>
          <p:cNvSpPr txBox="1"/>
          <p:nvPr>
            <p:ph type="ctrTitle"/>
          </p:nvPr>
        </p:nvSpPr>
        <p:spPr>
          <a:xfrm>
            <a:off x="369278" y="3666392"/>
            <a:ext cx="5196254" cy="128367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rgbClr val="FEE599"/>
              </a:buClr>
              <a:buSzPts val="4500"/>
              <a:buFont typeface="Calibri" panose="020F0502020204030204"/>
              <a:buNone/>
              <a:defRPr sz="4500" b="1">
                <a:solidFill>
                  <a:srgbClr val="FEE59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8"/>
          <p:cNvSpPr txBox="1"/>
          <p:nvPr>
            <p:ph type="subTitle" idx="1"/>
          </p:nvPr>
        </p:nvSpPr>
        <p:spPr>
          <a:xfrm>
            <a:off x="369278" y="5178670"/>
            <a:ext cx="4848765" cy="457200"/>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0"/>
              </a:spcBef>
              <a:spcAft>
                <a:spcPts val="0"/>
              </a:spcAft>
              <a:buClr>
                <a:srgbClr val="F2F2F2"/>
              </a:buClr>
              <a:buSzPts val="2400"/>
              <a:buNone/>
              <a:defRPr sz="2400">
                <a:solidFill>
                  <a:srgbClr val="F2F2F2"/>
                </a:solidFill>
              </a:defRPr>
            </a:lvl1pPr>
            <a:lvl2pPr lvl="1" algn="ctr">
              <a:lnSpc>
                <a:spcPct val="120000"/>
              </a:lnSpc>
              <a:spcBef>
                <a:spcPts val="600"/>
              </a:spcBef>
              <a:spcAft>
                <a:spcPts val="0"/>
              </a:spcAft>
              <a:buClr>
                <a:schemeClr val="dk1"/>
              </a:buClr>
              <a:buSzPts val="2000"/>
              <a:buNone/>
              <a:defRPr sz="2000"/>
            </a:lvl2pPr>
            <a:lvl3pPr lvl="2" algn="ctr">
              <a:lnSpc>
                <a:spcPct val="120000"/>
              </a:lnSpc>
              <a:spcBef>
                <a:spcPts val="600"/>
              </a:spcBef>
              <a:spcAft>
                <a:spcPts val="0"/>
              </a:spcAft>
              <a:buClr>
                <a:schemeClr val="dk1"/>
              </a:buClr>
              <a:buSzPts val="1800"/>
              <a:buNone/>
              <a:defRPr sz="1800"/>
            </a:lvl3pPr>
            <a:lvl4pPr lvl="3" algn="ctr">
              <a:lnSpc>
                <a:spcPct val="120000"/>
              </a:lnSpc>
              <a:spcBef>
                <a:spcPts val="600"/>
              </a:spcBef>
              <a:spcAft>
                <a:spcPts val="0"/>
              </a:spcAft>
              <a:buClr>
                <a:schemeClr val="dk1"/>
              </a:buClr>
              <a:buSzPts val="1600"/>
              <a:buNone/>
              <a:defRPr sz="1600"/>
            </a:lvl4pPr>
            <a:lvl5pPr lvl="4" algn="ctr">
              <a:lnSpc>
                <a:spcPct val="120000"/>
              </a:lnSpc>
              <a:spcBef>
                <a:spcPts val="600"/>
              </a:spcBef>
              <a:spcAft>
                <a:spcPts val="0"/>
              </a:spcAft>
              <a:buClr>
                <a:schemeClr val="dk1"/>
              </a:buClr>
              <a:buSzPts val="1600"/>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8"/>
          <p:cNvSpPr txBox="1"/>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rgbClr val="7F7F7F"/>
              </a:buClr>
              <a:buSzPts val="2000"/>
              <a:buNone/>
              <a:defRPr sz="2000">
                <a:solidFill>
                  <a:srgbClr val="7F7F7F"/>
                </a:solidFill>
              </a:defRPr>
            </a:lvl1pPr>
            <a:lvl2pPr marL="914400" lvl="1" indent="-228600" algn="just">
              <a:lnSpc>
                <a:spcPct val="120000"/>
              </a:lnSpc>
              <a:spcBef>
                <a:spcPts val="600"/>
              </a:spcBef>
              <a:spcAft>
                <a:spcPts val="0"/>
              </a:spcAft>
              <a:buClr>
                <a:schemeClr val="dk1"/>
              </a:buClr>
              <a:buSzPts val="2400"/>
              <a:buNone/>
              <a:defRPr/>
            </a:lvl2pPr>
            <a:lvl3pPr marL="1371600" lvl="2" indent="-228600" algn="just">
              <a:lnSpc>
                <a:spcPct val="120000"/>
              </a:lnSpc>
              <a:spcBef>
                <a:spcPts val="600"/>
              </a:spcBef>
              <a:spcAft>
                <a:spcPts val="0"/>
              </a:spcAft>
              <a:buClr>
                <a:schemeClr val="dk1"/>
              </a:buClr>
              <a:buSzPts val="2000"/>
              <a:buNone/>
              <a:defRPr/>
            </a:lvl3pPr>
            <a:lvl4pPr marL="1828800" lvl="3" indent="-228600" algn="just">
              <a:lnSpc>
                <a:spcPct val="120000"/>
              </a:lnSpc>
              <a:spcBef>
                <a:spcPts val="600"/>
              </a:spcBef>
              <a:spcAft>
                <a:spcPts val="0"/>
              </a:spcAft>
              <a:buClr>
                <a:schemeClr val="dk1"/>
              </a:buClr>
              <a:buSzPts val="1800"/>
              <a:buNone/>
              <a:defRPr/>
            </a:lvl4pPr>
            <a:lvl5pPr marL="2286000" lvl="4" indent="-228600" algn="just">
              <a:lnSpc>
                <a:spcPct val="120000"/>
              </a:lnSpc>
              <a:spcBef>
                <a:spcPts val="600"/>
              </a:spcBef>
              <a:spcAft>
                <a:spcPts val="0"/>
              </a:spcAft>
              <a:buClr>
                <a:schemeClr val="dk1"/>
              </a:buClr>
              <a:buSzPts val="1800"/>
              <a:buNone/>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65" name="Shape 65"/>
        <p:cNvGrpSpPr/>
        <p:nvPr/>
      </p:nvGrpSpPr>
      <p:grpSpPr>
        <a:xfrm>
          <a:off x="0" y="0"/>
          <a:ext cx="0" cy="0"/>
          <a:chOff x="0" y="0"/>
          <a:chExt cx="0" cy="0"/>
        </a:xfrm>
      </p:grpSpPr>
      <p:sp>
        <p:nvSpPr>
          <p:cNvPr id="66" name="Google Shape;66;p17"/>
          <p:cNvSpPr txBox="1"/>
          <p:nvPr>
            <p:ph type="title"/>
          </p:nvPr>
        </p:nvSpPr>
        <p:spPr>
          <a:xfrm>
            <a:off x="307732" y="16976"/>
            <a:ext cx="7526213" cy="57211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2F2F2"/>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p:nvPr>
            <p:ph type="pic" idx="2"/>
          </p:nvPr>
        </p:nvSpPr>
        <p:spPr>
          <a:xfrm>
            <a:off x="3887390" y="987426"/>
            <a:ext cx="4948877" cy="5307866"/>
          </a:xfrm>
          <a:prstGeom prst="rect">
            <a:avLst/>
          </a:prstGeom>
          <a:noFill/>
          <a:ln>
            <a:noFill/>
          </a:ln>
        </p:spPr>
      </p:sp>
      <p:sp>
        <p:nvSpPr>
          <p:cNvPr id="68" name="Google Shape;68;p17"/>
          <p:cNvSpPr txBox="1"/>
          <p:nvPr>
            <p:ph type="body" idx="1"/>
          </p:nvPr>
        </p:nvSpPr>
        <p:spPr>
          <a:xfrm>
            <a:off x="307732" y="987425"/>
            <a:ext cx="3271287" cy="530786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9" name="Google Shape;69;p17"/>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72" name="Shape 72"/>
        <p:cNvGrpSpPr/>
        <p:nvPr/>
      </p:nvGrpSpPr>
      <p:grpSpPr>
        <a:xfrm>
          <a:off x="0" y="0"/>
          <a:ext cx="0" cy="0"/>
          <a:chOff x="0" y="0"/>
          <a:chExt cx="0" cy="0"/>
        </a:xfrm>
      </p:grpSpPr>
      <p:sp>
        <p:nvSpPr>
          <p:cNvPr id="73" name="Google Shape;73;p18"/>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type="body" idx="1"/>
          </p:nvPr>
        </p:nvSpPr>
        <p:spPr>
          <a:xfrm rot="5400000">
            <a:off x="1833197" y="-646235"/>
            <a:ext cx="5512777" cy="8563706"/>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5" name="Google Shape;75;p18"/>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78" name="Shape 78"/>
        <p:cNvGrpSpPr/>
        <p:nvPr/>
      </p:nvGrpSpPr>
      <p:grpSpPr>
        <a:xfrm>
          <a:off x="0" y="0"/>
          <a:ext cx="0" cy="0"/>
          <a:chOff x="0" y="0"/>
          <a:chExt cx="0" cy="0"/>
        </a:xfrm>
      </p:grpSpPr>
      <p:sp>
        <p:nvSpPr>
          <p:cNvPr id="79" name="Google Shape;79;p19"/>
          <p:cNvSpPr txBox="1"/>
          <p:nvPr>
            <p:ph type="title"/>
          </p:nvPr>
        </p:nvSpPr>
        <p:spPr>
          <a:xfrm rot="5400000">
            <a:off x="4893835" y="2555448"/>
            <a:ext cx="5271356"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9"/>
          <p:cNvSpPr txBox="1"/>
          <p:nvPr>
            <p:ph type="body" idx="1"/>
          </p:nvPr>
        </p:nvSpPr>
        <p:spPr>
          <a:xfrm rot="5400000">
            <a:off x="572418" y="640922"/>
            <a:ext cx="5271355" cy="5800725"/>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81" name="Google Shape;81;p19"/>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9"/>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9"/>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9" name="Shape 19"/>
        <p:cNvGrpSpPr/>
        <p:nvPr/>
      </p:nvGrpSpPr>
      <p:grpSpPr>
        <a:xfrm>
          <a:off x="0" y="0"/>
          <a:ext cx="0" cy="0"/>
          <a:chOff x="0" y="0"/>
          <a:chExt cx="0" cy="0"/>
        </a:xfrm>
      </p:grpSpPr>
      <p:sp>
        <p:nvSpPr>
          <p:cNvPr id="20" name="Google Shape;20;p9"/>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600"/>
              <a:buFont typeface="Calibri" panose="020F0502020204030204"/>
              <a:buNone/>
              <a:defRPr sz="36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9"/>
          <p:cNvSpPr txBox="1"/>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2" name="Google Shape;22;p9"/>
          <p:cNvSpPr txBox="1"/>
          <p:nvPr>
            <p:ph type="dt" idx="10"/>
          </p:nvPr>
        </p:nvSpPr>
        <p:spPr>
          <a:xfrm>
            <a:off x="7163533" y="6559062"/>
            <a:ext cx="995729" cy="29893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9"/>
          <p:cNvSpPr txBox="1"/>
          <p:nvPr>
            <p:ph type="ftr" idx="11"/>
          </p:nvPr>
        </p:nvSpPr>
        <p:spPr>
          <a:xfrm>
            <a:off x="290147" y="6559062"/>
            <a:ext cx="6873386" cy="29893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9"/>
          <p:cNvSpPr txBox="1"/>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marL="0" lvl="1"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2pPr>
            <a:lvl3pPr marL="0" lvl="2"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3pPr>
            <a:lvl4pPr marL="0" lvl="3"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4pPr>
            <a:lvl5pPr marL="0" lvl="4"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5pPr>
            <a:lvl6pPr marL="0" lvl="5"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6pPr>
            <a:lvl7pPr marL="0" lvl="6"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7pPr>
            <a:lvl8pPr marL="0" lvl="7"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8pPr>
            <a:lvl9pPr marL="0" lvl="8" indent="0" algn="r">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stretch>
            <a:fillRect/>
          </a:stretch>
        </a:blipFill>
        <a:effectLst/>
      </p:bgPr>
    </p:bg>
    <p:spTree>
      <p:nvGrpSpPr>
        <p:cNvPr id="25" name="Shape 25"/>
        <p:cNvGrpSpPr/>
        <p:nvPr/>
      </p:nvGrpSpPr>
      <p:grpSpPr>
        <a:xfrm>
          <a:off x="0" y="0"/>
          <a:ext cx="0" cy="0"/>
          <a:chOff x="0" y="0"/>
          <a:chExt cx="0" cy="0"/>
        </a:xfrm>
      </p:grpSpPr>
      <p:sp>
        <p:nvSpPr>
          <p:cNvPr id="26" name="Google Shape;26;p10"/>
          <p:cNvSpPr txBox="1"/>
          <p:nvPr>
            <p:ph type="title"/>
          </p:nvPr>
        </p:nvSpPr>
        <p:spPr>
          <a:xfrm>
            <a:off x="307732" y="395654"/>
            <a:ext cx="844940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7" name="Shape 27"/>
        <p:cNvGrpSpPr/>
        <p:nvPr/>
      </p:nvGrpSpPr>
      <p:grpSpPr>
        <a:xfrm>
          <a:off x="0" y="0"/>
          <a:ext cx="0" cy="0"/>
          <a:chOff x="0" y="0"/>
          <a:chExt cx="0" cy="0"/>
        </a:xfrm>
      </p:grpSpPr>
      <p:sp>
        <p:nvSpPr>
          <p:cNvPr id="28" name="Google Shape;28;p11"/>
          <p:cNvSpPr txBox="1"/>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1"/>
          <p:cNvSpPr txBox="1"/>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2400"/>
              <a:buNone/>
              <a:defRPr sz="2400">
                <a:solidFill>
                  <a:schemeClr val="dk1"/>
                </a:solidFill>
              </a:defRPr>
            </a:lvl1pPr>
            <a:lvl2pPr marL="914400" lvl="1" indent="-228600" algn="just">
              <a:lnSpc>
                <a:spcPct val="120000"/>
              </a:lnSpc>
              <a:spcBef>
                <a:spcPts val="600"/>
              </a:spcBef>
              <a:spcAft>
                <a:spcPts val="0"/>
              </a:spcAft>
              <a:buClr>
                <a:srgbClr val="888888"/>
              </a:buClr>
              <a:buSzPts val="2000"/>
              <a:buNone/>
              <a:defRPr sz="2000">
                <a:solidFill>
                  <a:srgbClr val="888888"/>
                </a:solidFill>
              </a:defRPr>
            </a:lvl2pPr>
            <a:lvl3pPr marL="1371600" lvl="2" indent="-228600" algn="just">
              <a:lnSpc>
                <a:spcPct val="120000"/>
              </a:lnSpc>
              <a:spcBef>
                <a:spcPts val="600"/>
              </a:spcBef>
              <a:spcAft>
                <a:spcPts val="0"/>
              </a:spcAft>
              <a:buClr>
                <a:srgbClr val="888888"/>
              </a:buClr>
              <a:buSzPts val="1800"/>
              <a:buNone/>
              <a:defRPr sz="1800">
                <a:solidFill>
                  <a:srgbClr val="888888"/>
                </a:solidFill>
              </a:defRPr>
            </a:lvl3pPr>
            <a:lvl4pPr marL="1828800" lvl="3" indent="-228600" algn="just">
              <a:lnSpc>
                <a:spcPct val="120000"/>
              </a:lnSpc>
              <a:spcBef>
                <a:spcPts val="600"/>
              </a:spcBef>
              <a:spcAft>
                <a:spcPts val="0"/>
              </a:spcAft>
              <a:buClr>
                <a:srgbClr val="888888"/>
              </a:buClr>
              <a:buSzPts val="1600"/>
              <a:buNone/>
              <a:defRPr sz="1600">
                <a:solidFill>
                  <a:srgbClr val="888888"/>
                </a:solidFill>
              </a:defRPr>
            </a:lvl4pPr>
            <a:lvl5pPr marL="2286000" lvl="4" indent="-228600" algn="just">
              <a:lnSpc>
                <a:spcPct val="120000"/>
              </a:lnSpc>
              <a:spcBef>
                <a:spcPts val="600"/>
              </a:spcBef>
              <a:spcAft>
                <a:spcPts val="0"/>
              </a:spcAft>
              <a:buClr>
                <a:srgbClr val="888888"/>
              </a:buClr>
              <a:buSzPts val="1600"/>
              <a:buNone/>
              <a:defRPr sz="1600">
                <a:solidFill>
                  <a:srgbClr val="888888"/>
                </a:solidFill>
              </a:defRPr>
            </a:lvl5pPr>
            <a:lvl6pPr marL="2743200" lvl="5" indent="-228600" algn="l">
              <a:lnSpc>
                <a:spcPct val="90000"/>
              </a:lnSpc>
              <a:spcBef>
                <a:spcPts val="6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1"/>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1"/>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1"/>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33" name="Shape 33"/>
        <p:cNvGrpSpPr/>
        <p:nvPr/>
      </p:nvGrpSpPr>
      <p:grpSpPr>
        <a:xfrm>
          <a:off x="0" y="0"/>
          <a:ext cx="0" cy="0"/>
          <a:chOff x="0" y="0"/>
          <a:chExt cx="0" cy="0"/>
        </a:xfrm>
      </p:grpSpPr>
      <p:sp>
        <p:nvSpPr>
          <p:cNvPr id="34" name="Google Shape;34;p12"/>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2"/>
          <p:cNvSpPr txBox="1"/>
          <p:nvPr>
            <p:ph type="body" idx="1"/>
          </p:nvPr>
        </p:nvSpPr>
        <p:spPr>
          <a:xfrm>
            <a:off x="6286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6" name="Google Shape;36;p12"/>
          <p:cNvSpPr txBox="1"/>
          <p:nvPr>
            <p:ph type="body" idx="2"/>
          </p:nvPr>
        </p:nvSpPr>
        <p:spPr>
          <a:xfrm>
            <a:off x="46291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7" name="Google Shape;37;p12"/>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2"/>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40" name="Shape 40"/>
        <p:cNvGrpSpPr/>
        <p:nvPr/>
      </p:nvGrpSpPr>
      <p:grpSpPr>
        <a:xfrm>
          <a:off x="0" y="0"/>
          <a:ext cx="0" cy="0"/>
          <a:chOff x="0" y="0"/>
          <a:chExt cx="0" cy="0"/>
        </a:xfrm>
      </p:grpSpPr>
      <p:sp>
        <p:nvSpPr>
          <p:cNvPr id="41" name="Google Shape;41;p13"/>
          <p:cNvSpPr txBox="1"/>
          <p:nvPr>
            <p:ph type="title"/>
          </p:nvPr>
        </p:nvSpPr>
        <p:spPr>
          <a:xfrm>
            <a:off x="629841" y="866777"/>
            <a:ext cx="7886700" cy="82391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panose="020F0502020204030204"/>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3"/>
          <p:cNvSpPr txBox="1"/>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3" name="Google Shape;43;p13"/>
          <p:cNvSpPr txBox="1"/>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4" name="Google Shape;44;p13"/>
          <p:cNvSpPr txBox="1"/>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5" name="Google Shape;45;p13"/>
          <p:cNvSpPr txBox="1"/>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6" name="Google Shape;46;p13"/>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3"/>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9" name="Shape 49"/>
        <p:cNvGrpSpPr/>
        <p:nvPr/>
      </p:nvGrpSpPr>
      <p:grpSpPr>
        <a:xfrm>
          <a:off x="0" y="0"/>
          <a:ext cx="0" cy="0"/>
          <a:chOff x="0" y="0"/>
          <a:chExt cx="0" cy="0"/>
        </a:xfrm>
      </p:grpSpPr>
      <p:sp>
        <p:nvSpPr>
          <p:cNvPr id="50" name="Google Shape;50;p14"/>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4"/>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4" name="Shape 54"/>
        <p:cNvGrpSpPr/>
        <p:nvPr/>
      </p:nvGrpSpPr>
      <p:grpSpPr>
        <a:xfrm>
          <a:off x="0" y="0"/>
          <a:ext cx="0" cy="0"/>
          <a:chOff x="0" y="0"/>
          <a:chExt cx="0" cy="0"/>
        </a:xfrm>
      </p:grpSpPr>
      <p:sp>
        <p:nvSpPr>
          <p:cNvPr id="55" name="Google Shape;55;p15"/>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5"/>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5"/>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58" name="Shape 58"/>
        <p:cNvGrpSpPr/>
        <p:nvPr/>
      </p:nvGrpSpPr>
      <p:grpSpPr>
        <a:xfrm>
          <a:off x="0" y="0"/>
          <a:ext cx="0" cy="0"/>
          <a:chOff x="0" y="0"/>
          <a:chExt cx="0" cy="0"/>
        </a:xfrm>
      </p:grpSpPr>
      <p:sp>
        <p:nvSpPr>
          <p:cNvPr id="59" name="Google Shape;59;p16"/>
          <p:cNvSpPr txBox="1"/>
          <p:nvPr>
            <p:ph type="title"/>
          </p:nvPr>
        </p:nvSpPr>
        <p:spPr>
          <a:xfrm>
            <a:off x="629841" y="987426"/>
            <a:ext cx="2949178" cy="106997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6"/>
          <p:cNvSpPr txBox="1"/>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just">
              <a:lnSpc>
                <a:spcPct val="120000"/>
              </a:lnSpc>
              <a:spcBef>
                <a:spcPts val="0"/>
              </a:spcBef>
              <a:spcAft>
                <a:spcPts val="0"/>
              </a:spcAft>
              <a:buClr>
                <a:schemeClr val="dk1"/>
              </a:buClr>
              <a:buSzPts val="3200"/>
              <a:buChar char="•"/>
              <a:defRPr sz="3200"/>
            </a:lvl1pPr>
            <a:lvl2pPr marL="914400" lvl="1" indent="-406400" algn="just">
              <a:lnSpc>
                <a:spcPct val="120000"/>
              </a:lnSpc>
              <a:spcBef>
                <a:spcPts val="600"/>
              </a:spcBef>
              <a:spcAft>
                <a:spcPts val="0"/>
              </a:spcAft>
              <a:buClr>
                <a:schemeClr val="dk1"/>
              </a:buClr>
              <a:buSzPts val="2800"/>
              <a:buChar char="•"/>
              <a:defRPr sz="2800"/>
            </a:lvl2pPr>
            <a:lvl3pPr marL="1371600" lvl="2" indent="-381000" algn="just">
              <a:lnSpc>
                <a:spcPct val="120000"/>
              </a:lnSpc>
              <a:spcBef>
                <a:spcPts val="600"/>
              </a:spcBef>
              <a:spcAft>
                <a:spcPts val="0"/>
              </a:spcAft>
              <a:buClr>
                <a:schemeClr val="dk1"/>
              </a:buClr>
              <a:buSzPts val="2400"/>
              <a:buChar char="•"/>
              <a:defRPr sz="2400"/>
            </a:lvl3pPr>
            <a:lvl4pPr marL="1828800" lvl="3" indent="-355600" algn="just">
              <a:lnSpc>
                <a:spcPct val="120000"/>
              </a:lnSpc>
              <a:spcBef>
                <a:spcPts val="600"/>
              </a:spcBef>
              <a:spcAft>
                <a:spcPts val="0"/>
              </a:spcAft>
              <a:buClr>
                <a:schemeClr val="dk1"/>
              </a:buClr>
              <a:buSzPts val="2000"/>
              <a:buChar char="•"/>
              <a:defRPr sz="2000"/>
            </a:lvl4pPr>
            <a:lvl5pPr marL="2286000" lvl="4" indent="-355600" algn="just">
              <a:lnSpc>
                <a:spcPct val="120000"/>
              </a:lnSpc>
              <a:spcBef>
                <a:spcPts val="600"/>
              </a:spcBef>
              <a:spcAft>
                <a:spcPts val="0"/>
              </a:spcAft>
              <a:buClr>
                <a:schemeClr val="dk1"/>
              </a:buClr>
              <a:buSzPts val="2000"/>
              <a:buChar char="•"/>
              <a:defRPr sz="2000"/>
            </a:lvl5pPr>
            <a:lvl6pPr marL="2743200" lvl="5" indent="-355600" algn="l">
              <a:lnSpc>
                <a:spcPct val="90000"/>
              </a:lnSpc>
              <a:spcBef>
                <a:spcPts val="6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61" name="Google Shape;61;p16"/>
          <p:cNvSpPr txBox="1"/>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2" name="Google Shape;62;p16"/>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6"/>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6"/>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9" name="Shape 9"/>
        <p:cNvGrpSpPr/>
        <p:nvPr/>
      </p:nvGrpSpPr>
      <p:grpSpPr>
        <a:xfrm>
          <a:off x="0" y="0"/>
          <a:ext cx="0" cy="0"/>
          <a:chOff x="0" y="0"/>
          <a:chExt cx="0" cy="0"/>
        </a:xfrm>
      </p:grpSpPr>
      <p:sp>
        <p:nvSpPr>
          <p:cNvPr id="10" name="Google Shape;10;p7"/>
          <p:cNvSpPr txBox="1"/>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2F2F2"/>
              </a:buClr>
              <a:buSzPts val="3200"/>
              <a:buFont typeface="Calibri" panose="020F0502020204030204"/>
              <a:buNone/>
              <a:defRPr sz="3200" b="1" i="0" u="none" strike="noStrike" cap="none">
                <a:solidFill>
                  <a:srgbClr val="F2F2F2"/>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7"/>
          <p:cNvSpPr txBox="1"/>
          <p:nvPr>
            <p:ph type="body" idx="1"/>
          </p:nvPr>
        </p:nvSpPr>
        <p:spPr>
          <a:xfrm>
            <a:off x="307732" y="879230"/>
            <a:ext cx="8563706" cy="5512777"/>
          </a:xfrm>
          <a:prstGeom prst="rect">
            <a:avLst/>
          </a:prstGeom>
          <a:noFill/>
          <a:ln>
            <a:noFill/>
          </a:ln>
        </p:spPr>
        <p:txBody>
          <a:bodyPr spcFirstLastPara="1" wrap="square" lIns="91425" tIns="45700" rIns="91425" bIns="45700" anchor="t" anchorCtr="0">
            <a:normAutofit/>
          </a:bodyPr>
          <a:lstStyle>
            <a:lvl1pPr marL="457200" marR="0" lvl="0" indent="-406400" algn="just" rtl="0">
              <a:lnSpc>
                <a:spcPct val="120000"/>
              </a:lnSpc>
              <a:spcBef>
                <a:spcPts val="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81000" algn="just" rtl="0">
              <a:lnSpc>
                <a:spcPct val="120000"/>
              </a:lnSpc>
              <a:spcBef>
                <a:spcPts val="6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just" rtl="0">
              <a:lnSpc>
                <a:spcPct val="120000"/>
              </a:lnSpc>
              <a:spcBef>
                <a:spcPts val="6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7"/>
          <p:cNvSpPr txBox="1"/>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F2F2F2"/>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7"/>
          <p:cNvSpPr txBox="1"/>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1F3864"/>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7"/>
          <p:cNvSpPr txBox="1"/>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chemeClr val="lt1"/>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p14:dur="100">
        <p:cut/>
      </p:transition>
    </mc:Choice>
    <mc:Fallback>
      <p:transition>
        <p:cut/>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0.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87" name="Shape 87"/>
        <p:cNvGrpSpPr/>
        <p:nvPr/>
      </p:nvGrpSpPr>
      <p:grpSpPr>
        <a:xfrm>
          <a:off x="0" y="0"/>
          <a:ext cx="0" cy="0"/>
          <a:chOff x="0" y="0"/>
          <a:chExt cx="0" cy="0"/>
        </a:xfrm>
      </p:grpSpPr>
      <p:sp>
        <p:nvSpPr>
          <p:cNvPr id="88" name="Google Shape;88;p1"/>
          <p:cNvSpPr txBox="1"/>
          <p:nvPr>
            <p:ph type="ctrTitle"/>
          </p:nvPr>
        </p:nvSpPr>
        <p:spPr>
          <a:xfrm>
            <a:off x="251460" y="3573145"/>
            <a:ext cx="6097270" cy="126301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EE599"/>
              </a:buClr>
              <a:buSzPts val="3600"/>
              <a:buFont typeface="Calibri" panose="020F0502020204030204"/>
              <a:buNone/>
            </a:pPr>
            <a:r>
              <a:rPr lang="en-US" altLang="vi-VN" sz="3600">
                <a:solidFill>
                  <a:schemeClr val="accent4">
                    <a:lumMod val="60000"/>
                    <a:lumOff val="40000"/>
                  </a:schemeClr>
                </a:solidFill>
              </a:rPr>
              <a:t>ĐỒ ÁN 3</a:t>
            </a:r>
            <a:br>
              <a:rPr lang="vi-VN" altLang="en-US" sz="3600">
                <a:solidFill>
                  <a:schemeClr val="accent4">
                    <a:lumMod val="60000"/>
                    <a:lumOff val="40000"/>
                  </a:schemeClr>
                </a:solidFill>
              </a:rPr>
            </a:br>
            <a:r>
              <a:rPr lang="en-US" altLang="vi-VN" sz="3600">
                <a:solidFill>
                  <a:schemeClr val="accent4">
                    <a:lumMod val="60000"/>
                    <a:lumOff val="40000"/>
                  </a:schemeClr>
                </a:solidFill>
              </a:rPr>
              <a:t>Xây dựng Framework kiểm thử tự động website Mych bằng Cypress</a:t>
            </a:r>
            <a:endParaRPr lang="en-US" altLang="vi-VN" sz="3600">
              <a:solidFill>
                <a:schemeClr val="accent4">
                  <a:lumMod val="60000"/>
                  <a:lumOff val="40000"/>
                </a:schemeClr>
              </a:solidFill>
            </a:endParaRPr>
          </a:p>
        </p:txBody>
      </p:sp>
      <p:sp>
        <p:nvSpPr>
          <p:cNvPr id="89" name="Google Shape;89;p1"/>
          <p:cNvSpPr txBox="1"/>
          <p:nvPr>
            <p:ph type="subTitle" idx="1"/>
          </p:nvPr>
        </p:nvSpPr>
        <p:spPr>
          <a:xfrm>
            <a:off x="369570" y="4822825"/>
            <a:ext cx="4848860" cy="813435"/>
          </a:xfrm>
          <a:prstGeom prst="rect">
            <a:avLst/>
          </a:prstGeom>
          <a:noFill/>
          <a:ln>
            <a:noFill/>
          </a:ln>
        </p:spPr>
        <p:txBody>
          <a:bodyPr spcFirstLastPara="1" wrap="square" lIns="91425" tIns="45700" rIns="91425" bIns="45700" anchor="t" anchorCtr="0">
            <a:normAutofit fontScale="90000" lnSpcReduction="10000"/>
          </a:bodyPr>
          <a:lstStyle/>
          <a:p>
            <a:pPr marL="0" lvl="0" indent="0" algn="ctr" rtl="0">
              <a:lnSpc>
                <a:spcPct val="120000"/>
              </a:lnSpc>
              <a:spcBef>
                <a:spcPts val="0"/>
              </a:spcBef>
              <a:spcAft>
                <a:spcPts val="0"/>
              </a:spcAft>
              <a:buClr>
                <a:srgbClr val="F2F2F2"/>
              </a:buClr>
              <a:buSzPts val="2000"/>
              <a:buNone/>
            </a:pPr>
            <a:r>
              <a:rPr lang="en-US" sz="2000"/>
              <a:t>Giảng viên</a:t>
            </a:r>
            <a:r>
              <a:rPr lang="vi-VN" altLang="en-US" sz="2000"/>
              <a:t> hướng dẫn: </a:t>
            </a:r>
            <a:r>
              <a:rPr lang="en-US" altLang="vi-VN" sz="2000"/>
              <a:t>T.S Đào Anh Hiển</a:t>
            </a:r>
            <a:endParaRPr sz="2000"/>
          </a:p>
          <a:p>
            <a:pPr marL="0" lvl="0" indent="0" algn="ctr" rtl="0">
              <a:lnSpc>
                <a:spcPct val="120000"/>
              </a:lnSpc>
              <a:spcBef>
                <a:spcPts val="600"/>
              </a:spcBef>
              <a:spcAft>
                <a:spcPts val="0"/>
              </a:spcAft>
              <a:buClr>
                <a:srgbClr val="F2F2F2"/>
              </a:buClr>
              <a:buSzPts val="2000"/>
              <a:buNone/>
            </a:pPr>
            <a:r>
              <a:rPr lang="en-US" sz="2000"/>
              <a:t>SV thực hiện: </a:t>
            </a:r>
            <a:r>
              <a:rPr lang="vi-VN" altLang="en-US" sz="2000"/>
              <a:t>Trần Thị Thu Hà</a:t>
            </a:r>
            <a:r>
              <a:rPr lang="en-US" sz="2000"/>
              <a:t> </a:t>
            </a:r>
            <a:endParaRPr lang="en-US" sz="2000"/>
          </a:p>
        </p:txBody>
      </p:sp>
      <p:sp>
        <p:nvSpPr>
          <p:cNvPr id="90" name="Google Shape;90;p1"/>
          <p:cNvSpPr txBox="1"/>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Clr>
                <a:srgbClr val="2F5496"/>
              </a:buClr>
              <a:buSzPts val="2000"/>
              <a:buNone/>
            </a:pPr>
            <a:r>
              <a:rPr lang="en-US" b="1">
                <a:solidFill>
                  <a:srgbClr val="2F5496"/>
                </a:solidFill>
                <a:latin typeface="Arial" panose="020B0604020202020204"/>
                <a:ea typeface="Arial" panose="020B0604020202020204"/>
                <a:cs typeface="Arial" panose="020B0604020202020204"/>
                <a:sym typeface="Arial" panose="020B0604020202020204"/>
              </a:rPr>
              <a:t>KHOA CNTT</a:t>
            </a:r>
            <a:endParaRPr lang="en-US" b="1">
              <a:solidFill>
                <a:srgbClr val="2F5496"/>
              </a:solidFill>
              <a:latin typeface="Arial" panose="020B0604020202020204"/>
              <a:ea typeface="Arial" panose="020B0604020202020204"/>
              <a:cs typeface="Arial" panose="020B0604020202020204"/>
              <a:sym typeface="Arial" panose="020B0604020202020204"/>
            </a:endParaRPr>
          </a:p>
          <a:p>
            <a:pPr marL="0" lvl="0" indent="0" algn="ctr" rtl="0">
              <a:lnSpc>
                <a:spcPct val="120000"/>
              </a:lnSpc>
              <a:spcBef>
                <a:spcPts val="600"/>
              </a:spcBef>
              <a:spcAft>
                <a:spcPts val="0"/>
              </a:spcAft>
              <a:buClr>
                <a:srgbClr val="2F5496"/>
              </a:buClr>
              <a:buSzPts val="2000"/>
              <a:buNone/>
            </a:pPr>
            <a:r>
              <a:rPr lang="en-US" b="1">
                <a:solidFill>
                  <a:srgbClr val="2F5496"/>
                </a:solidFill>
                <a:latin typeface="Arial" panose="020B0604020202020204"/>
                <a:ea typeface="Arial" panose="020B0604020202020204"/>
                <a:cs typeface="Arial" panose="020B0604020202020204"/>
                <a:sym typeface="Arial" panose="020B0604020202020204"/>
              </a:rPr>
              <a:t>TRƯỜNG ĐẠI HỌC SPKT HƯNG YÊN</a:t>
            </a:r>
            <a:endParaRPr lang="en-US" b="1">
              <a:solidFill>
                <a:srgbClr val="2F5496"/>
              </a:solidFill>
              <a:latin typeface="Arial" panose="020B0604020202020204"/>
              <a:ea typeface="Arial" panose="020B0604020202020204"/>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Triển khai kiểm thử với ứng dụng 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387712" y="177313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725569" y="285309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sym typeface="Arial" panose="020B0604020202020204"/>
              </a:rPr>
              <a:t>Phân </a:t>
            </a:r>
            <a:r>
              <a:rPr lang="vi-VN" altLang="en-US" sz="1800" b="1">
                <a:solidFill>
                  <a:schemeClr val="dk1"/>
                </a:solidFill>
                <a:sym typeface="Arial" panose="020B0604020202020204"/>
              </a:rPr>
              <a:t>tích yêu cầu và lập kế hoạch kiểm thử</a:t>
            </a:r>
            <a:r>
              <a:rPr lang="vi-VN" altLang="en-US" sz="1800" b="1" u="heavy">
                <a:solidFill>
                  <a:schemeClr val="dk1"/>
                </a:solidFill>
                <a:sym typeface="Arial" panose="020B0604020202020204"/>
              </a:rPr>
              <a:t> </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Kết luận và hướng phát 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251460" y="775335"/>
            <a:ext cx="8177530" cy="58420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1. Yêu cầu chức năng:</a:t>
            </a:r>
            <a:endParaRPr lang="vi-VN" altLang="en-US" sz="2000" b="1"/>
          </a:p>
          <a:p>
            <a:pPr marL="0" lvl="0" indent="0" algn="just" rtl="0">
              <a:lnSpc>
                <a:spcPct val="120000"/>
              </a:lnSpc>
              <a:spcBef>
                <a:spcPts val="0"/>
              </a:spcBef>
              <a:spcAft>
                <a:spcPts val="0"/>
              </a:spcAft>
              <a:buClr>
                <a:schemeClr val="dk1"/>
              </a:buClr>
              <a:buSzPts val="2400"/>
              <a:buNone/>
            </a:pPr>
            <a:endParaRPr lang="vi-VN" altLang="en-US" sz="2000" b="1"/>
          </a:p>
        </p:txBody>
      </p:sp>
      <p:pic>
        <p:nvPicPr>
          <p:cNvPr id="2" name="Picture Placeholder 1"/>
          <p:cNvPicPr>
            <a:picLocks noChangeAspect="1"/>
          </p:cNvPicPr>
          <p:nvPr>
            <p:ph type="pic" idx="2"/>
          </p:nvPr>
        </p:nvPicPr>
        <p:blipFill>
          <a:blip r:embed="rId1"/>
          <a:stretch>
            <a:fillRect/>
          </a:stretch>
        </p:blipFill>
        <p:spPr>
          <a:xfrm>
            <a:off x="3275965" y="908685"/>
            <a:ext cx="5235575" cy="55359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sym typeface="Arial" panose="020B0604020202020204"/>
              </a:rPr>
              <a:t>Phân tích yêu cầu </a:t>
            </a:r>
            <a:endParaRPr lang="vi-VN" altLang="en-US" sz="2800" u="heavy">
              <a:solidFill>
                <a:schemeClr val="bg1"/>
              </a:solidFill>
              <a:sym typeface="Arial" panose="020B0604020202020204"/>
            </a:endParaRPr>
          </a:p>
        </p:txBody>
      </p:sp>
      <p:sp>
        <p:nvSpPr>
          <p:cNvPr id="222" name="Google Shape;222;p4"/>
          <p:cNvSpPr txBox="1"/>
          <p:nvPr>
            <p:ph type="body" idx="1"/>
          </p:nvPr>
        </p:nvSpPr>
        <p:spPr>
          <a:xfrm>
            <a:off x="307975" y="1124585"/>
            <a:ext cx="7932420" cy="565150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2000" b="1"/>
              <a:t>2. Yêu cầu </a:t>
            </a:r>
            <a:r>
              <a:rPr lang="vi-VN" altLang="en-US" sz="2000" b="1"/>
              <a:t>phi chức năng:</a:t>
            </a:r>
            <a:endParaRPr lang="vi-VN" altLang="en-US" sz="2000" b="1"/>
          </a:p>
          <a:p>
            <a:pPr marL="0" lvl="0" indent="0" algn="just" rtl="0">
              <a:lnSpc>
                <a:spcPct val="120000"/>
              </a:lnSpc>
              <a:spcBef>
                <a:spcPts val="0"/>
              </a:spcBef>
              <a:spcAft>
                <a:spcPts val="0"/>
              </a:spcAft>
              <a:buClr>
                <a:schemeClr val="dk1"/>
              </a:buClr>
              <a:buSzPts val="2400"/>
              <a:buNone/>
            </a:pPr>
            <a:r>
              <a:rPr lang="vi-VN" altLang="en-US" sz="2000" b="1"/>
              <a:t>- Hiệu năng: </a:t>
            </a:r>
            <a:r>
              <a:rPr lang="en-US" altLang="en-US" sz="1800"/>
              <a:t>Website phải tải nhanh (thời gian tải trang không quá 3 giây).</a:t>
            </a:r>
            <a:endParaRPr lang="en-US" altLang="en-US" sz="1800"/>
          </a:p>
          <a:p>
            <a:pPr marL="0" lvl="0" indent="0" algn="just" rtl="0">
              <a:lnSpc>
                <a:spcPct val="120000"/>
              </a:lnSpc>
              <a:spcBef>
                <a:spcPts val="0"/>
              </a:spcBef>
              <a:spcAft>
                <a:spcPts val="0"/>
              </a:spcAft>
              <a:buClr>
                <a:schemeClr val="dk1"/>
              </a:buClr>
              <a:buSzPts val="2400"/>
              <a:buNone/>
            </a:pPr>
            <a:r>
              <a:rPr lang="en-US" altLang="en-US" sz="1800"/>
              <a:t>Hỗ trợ truy cập </a:t>
            </a:r>
            <a:r>
              <a:rPr lang="en-US" altLang="en-US" sz="1800"/>
              <a:t>đ</a:t>
            </a:r>
            <a:r>
              <a:rPr lang="en-US" altLang="en-US" sz="1800"/>
              <a:t>ồng thời từ nhiều ng</a:t>
            </a:r>
            <a:r>
              <a:rPr lang="en-US" altLang="en-US" sz="1800"/>
              <a:t>ư</a:t>
            </a:r>
            <a:r>
              <a:rPr lang="en-US" altLang="en-US" sz="1800"/>
              <a:t>ời dùng.</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Tính bảo mật: </a:t>
            </a:r>
            <a:r>
              <a:rPr lang="en-US" altLang="en-US" sz="1800"/>
              <a:t>Mã hóa thông tin ng</a:t>
            </a:r>
            <a:r>
              <a:rPr lang="en-US" altLang="en-US" sz="1800"/>
              <a:t>ư</a:t>
            </a:r>
            <a:r>
              <a:rPr lang="en-US" altLang="en-US" sz="1800"/>
              <a:t>ời dùng (mật khẩu, thông tin thanh toán).</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Khả năng mở rộng:</a:t>
            </a:r>
            <a:r>
              <a:rPr lang="vi-VN" altLang="en-US" sz="2000"/>
              <a:t> </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 </a:t>
            </a:r>
            <a:r>
              <a:rPr lang="en-US" altLang="en-US" sz="1800"/>
              <a:t>Hệ thống có thể mở rộng khi số l</a:t>
            </a:r>
            <a:r>
              <a:rPr lang="en-US" altLang="en-US" sz="1800"/>
              <a:t>ư</a:t>
            </a:r>
            <a:r>
              <a:rPr lang="en-US" altLang="en-US" sz="1800"/>
              <a:t>ợng sản phẩm và ng</a:t>
            </a:r>
            <a:r>
              <a:rPr lang="en-US" altLang="en-US" sz="1800"/>
              <a:t>ư</a:t>
            </a:r>
            <a:r>
              <a:rPr lang="en-US" altLang="en-US" sz="1800"/>
              <a:t>ời dùng t</a:t>
            </a:r>
            <a:r>
              <a:rPr lang="en-US" altLang="en-US" sz="1800"/>
              <a:t>ă</a:t>
            </a:r>
            <a:r>
              <a:rPr lang="en-US" altLang="en-US" sz="1800"/>
              <a:t>ng cao.</a:t>
            </a:r>
            <a:endParaRPr lang="en-US" altLang="en-US" sz="1800"/>
          </a:p>
          <a:p>
            <a:pPr marL="0" lvl="0" indent="0" algn="just" rtl="0">
              <a:lnSpc>
                <a:spcPct val="120000"/>
              </a:lnSpc>
              <a:spcBef>
                <a:spcPts val="0"/>
              </a:spcBef>
              <a:spcAft>
                <a:spcPts val="0"/>
              </a:spcAft>
              <a:buClr>
                <a:schemeClr val="dk1"/>
              </a:buClr>
              <a:buSzPts val="2400"/>
              <a:buNone/>
            </a:pPr>
            <a:r>
              <a:rPr lang="vi-VN" altLang="en-US" sz="1800"/>
              <a:t>+ </a:t>
            </a:r>
            <a:r>
              <a:rPr lang="en-US" altLang="en-US" sz="1800"/>
              <a:t>T</a:t>
            </a:r>
            <a:r>
              <a:rPr lang="en-US" altLang="en-US" sz="1800"/>
              <a:t>ư</a:t>
            </a:r>
            <a:r>
              <a:rPr lang="en-US" altLang="en-US" sz="1800"/>
              <a:t>ơng thích với các thiết bị di </a:t>
            </a:r>
            <a:r>
              <a:rPr lang="en-US" altLang="en-US" sz="1800"/>
              <a:t>đ</a:t>
            </a:r>
            <a:r>
              <a:rPr lang="en-US" altLang="en-US" sz="1800"/>
              <a:t>ộng và trình duyệt khác nhau</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Khả năng sử dụng</a:t>
            </a:r>
            <a:r>
              <a:rPr lang="vi-VN" altLang="en-US" sz="2000"/>
              <a:t>: </a:t>
            </a:r>
            <a:endParaRPr lang="vi-VN" altLang="en-US" sz="2000"/>
          </a:p>
          <a:p>
            <a:pPr marL="0" lvl="0" indent="0" algn="just" rtl="0">
              <a:lnSpc>
                <a:spcPct val="120000"/>
              </a:lnSpc>
              <a:spcBef>
                <a:spcPts val="0"/>
              </a:spcBef>
              <a:spcAft>
                <a:spcPts val="0"/>
              </a:spcAft>
              <a:buClr>
                <a:schemeClr val="dk1"/>
              </a:buClr>
              <a:buSzPts val="2400"/>
              <a:buNone/>
            </a:pPr>
            <a:r>
              <a:rPr lang="vi-VN" altLang="en-US" sz="2000"/>
              <a:t>+</a:t>
            </a:r>
            <a:r>
              <a:rPr lang="en-US" altLang="en-US"/>
              <a:t> </a:t>
            </a:r>
            <a:r>
              <a:rPr lang="en-US" altLang="en-US" sz="1800"/>
              <a:t>Giao diện dễ sử dụng, thân thiện với ng</a:t>
            </a:r>
            <a:r>
              <a:rPr lang="en-US" altLang="en-US" sz="1800"/>
              <a:t>ư</a:t>
            </a:r>
            <a:r>
              <a:rPr lang="en-US" altLang="en-US" sz="1800"/>
              <a:t>ời dùng.</a:t>
            </a:r>
            <a:endParaRPr lang="en-US" altLang="en-US" sz="1800"/>
          </a:p>
          <a:p>
            <a:pPr marL="0" lvl="0" indent="0" algn="just" rtl="0">
              <a:lnSpc>
                <a:spcPct val="120000"/>
              </a:lnSpc>
              <a:spcBef>
                <a:spcPts val="0"/>
              </a:spcBef>
              <a:spcAft>
                <a:spcPts val="0"/>
              </a:spcAft>
              <a:buClr>
                <a:schemeClr val="dk1"/>
              </a:buClr>
              <a:buSzPts val="2400"/>
              <a:buNone/>
            </a:pPr>
            <a:r>
              <a:rPr lang="vi-VN" altLang="en-US" sz="1800"/>
              <a:t>+  </a:t>
            </a:r>
            <a:r>
              <a:rPr lang="en-US" altLang="en-US" sz="1800"/>
              <a:t>Hiển thị r</a:t>
            </a:r>
            <a:r>
              <a:rPr lang="en-US" altLang="en-US" sz="1800"/>
              <a:t>õ</a:t>
            </a:r>
            <a:r>
              <a:rPr lang="en-US" altLang="en-US" sz="1800"/>
              <a:t> ràng các b</a:t>
            </a:r>
            <a:r>
              <a:rPr lang="en-US" altLang="en-US" sz="1800"/>
              <a:t>ư</a:t>
            </a:r>
            <a:r>
              <a:rPr lang="en-US" altLang="en-US" sz="1800"/>
              <a:t>ớc thực hiện trong quá trình </a:t>
            </a:r>
            <a:r>
              <a:rPr lang="en-US" altLang="en-US" sz="1800"/>
              <a:t>đ</a:t>
            </a:r>
            <a:r>
              <a:rPr lang="en-US" altLang="en-US" sz="1800"/>
              <a:t>ặt hàng.</a:t>
            </a:r>
            <a:endParaRPr lang="en-US" altLang="en-US" sz="1800"/>
          </a:p>
          <a:p>
            <a:pPr marL="0" lvl="0" indent="0" algn="just" rtl="0">
              <a:lnSpc>
                <a:spcPct val="120000"/>
              </a:lnSpc>
              <a:spcBef>
                <a:spcPts val="0"/>
              </a:spcBef>
              <a:spcAft>
                <a:spcPts val="0"/>
              </a:spcAft>
              <a:buClr>
                <a:schemeClr val="dk1"/>
              </a:buClr>
              <a:buSzPts val="2400"/>
              <a:buNone/>
            </a:pPr>
            <a:r>
              <a:rPr lang="vi-VN" altLang="en-US" sz="2000" b="1"/>
              <a:t>- Tích hợp: </a:t>
            </a:r>
            <a:r>
              <a:rPr lang="en-US" altLang="en-US" sz="1800"/>
              <a:t>Kết nối với các dịch vụ vận chuyển </a:t>
            </a:r>
            <a:r>
              <a:rPr lang="en-US" altLang="en-US" sz="1800"/>
              <a:t>đ</a:t>
            </a:r>
            <a:r>
              <a:rPr lang="en-US" altLang="en-US" sz="1800"/>
              <a:t>ể theo d</a:t>
            </a:r>
            <a:r>
              <a:rPr lang="en-US" altLang="en-US" sz="1800"/>
              <a:t>õ</a:t>
            </a:r>
            <a:r>
              <a:rPr lang="en-US" altLang="en-US" sz="1800"/>
              <a:t>i trạng thái giao hàng.</a:t>
            </a:r>
            <a:endParaRPr lang="en-US" altLang="en-US" sz="18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173990" y="835660"/>
            <a:ext cx="2923540" cy="5459730"/>
          </a:xfrm>
        </p:spPr>
        <p:txBody>
          <a:bodyPr/>
          <a:p>
            <a:r>
              <a:rPr lang="vi-VN" altLang="en-US" sz="2000" b="1"/>
              <a:t>Lịch trình công viêc: </a:t>
            </a:r>
            <a:endParaRPr lang="vi-VN" altLang="en-US" sz="2000" b="1"/>
          </a:p>
        </p:txBody>
      </p:sp>
      <p:pic>
        <p:nvPicPr>
          <p:cNvPr id="3" name="Picture Placeholder 2"/>
          <p:cNvPicPr>
            <a:picLocks noChangeAspect="1"/>
          </p:cNvPicPr>
          <p:nvPr>
            <p:ph type="pic" idx="2"/>
          </p:nvPr>
        </p:nvPicPr>
        <p:blipFill>
          <a:blip r:embed="rId1"/>
          <a:stretch>
            <a:fillRect/>
          </a:stretch>
        </p:blipFill>
        <p:spPr>
          <a:xfrm>
            <a:off x="3097530" y="1052830"/>
            <a:ext cx="5328285" cy="474662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307975" y="796290"/>
            <a:ext cx="3271520" cy="5499100"/>
          </a:xfrm>
        </p:spPr>
        <p:txBody>
          <a:bodyPr/>
          <a:p>
            <a:r>
              <a:rPr lang="vi-VN" altLang="en-US" sz="2000" b="1"/>
              <a:t>Công </a:t>
            </a:r>
            <a:r>
              <a:rPr lang="vi-VN" altLang="en-US" sz="2000" b="1"/>
              <a:t>cụ kiểm </a:t>
            </a:r>
            <a:r>
              <a:rPr lang="vi-VN" altLang="en-US" sz="2000" b="1"/>
              <a:t>thử </a:t>
            </a:r>
            <a:endParaRPr lang="vi-VN" altLang="en-US" sz="2000" b="1"/>
          </a:p>
        </p:txBody>
      </p:sp>
      <p:pic>
        <p:nvPicPr>
          <p:cNvPr id="4" name="Picture Placeholder 3"/>
          <p:cNvPicPr>
            <a:picLocks noChangeAspect="1"/>
          </p:cNvPicPr>
          <p:nvPr>
            <p:ph type="pic" idx="2"/>
          </p:nvPr>
        </p:nvPicPr>
        <p:blipFill>
          <a:blip r:embed="rId1"/>
          <a:stretch>
            <a:fillRect/>
          </a:stretch>
        </p:blipFill>
        <p:spPr>
          <a:xfrm>
            <a:off x="1475740" y="1972310"/>
            <a:ext cx="6012180" cy="31470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sz="2800">
                <a:solidFill>
                  <a:schemeClr val="bg1"/>
                </a:solidFill>
              </a:rPr>
              <a:t> </a:t>
            </a:r>
            <a:r>
              <a:rPr lang="vi-VN" altLang="en-US" sz="2800">
                <a:solidFill>
                  <a:schemeClr val="bg1"/>
                </a:solidFill>
              </a:rPr>
              <a:t>L</a:t>
            </a:r>
            <a:r>
              <a:rPr lang="vi-VN" altLang="en-US" sz="2800">
                <a:solidFill>
                  <a:schemeClr val="bg1"/>
                </a:solidFill>
                <a:sym typeface="Arial" panose="020B0604020202020204"/>
              </a:rPr>
              <a:t>ập kế hoạch kiểm thử</a:t>
            </a:r>
            <a:r>
              <a:rPr lang="vi-VN" altLang="en-US" sz="2800" u="heavy">
                <a:solidFill>
                  <a:schemeClr val="bg1"/>
                </a:solidFill>
                <a:sym typeface="Arial" panose="020B0604020202020204"/>
              </a:rPr>
              <a:t> </a:t>
            </a:r>
            <a:endParaRPr lang="vi-VN" altLang="en-US" sz="2800" u="heavy">
              <a:solidFill>
                <a:schemeClr val="bg1"/>
              </a:solidFill>
              <a:sym typeface="Arial" panose="020B0604020202020204"/>
            </a:endParaRPr>
          </a:p>
        </p:txBody>
      </p:sp>
      <p:sp>
        <p:nvSpPr>
          <p:cNvPr id="2" name="Text Placeholder 1"/>
          <p:cNvSpPr/>
          <p:nvPr>
            <p:ph type="body" idx="1"/>
          </p:nvPr>
        </p:nvSpPr>
        <p:spPr>
          <a:xfrm>
            <a:off x="307975" y="987425"/>
            <a:ext cx="8476615" cy="5307965"/>
          </a:xfrm>
        </p:spPr>
        <p:txBody>
          <a:bodyPr/>
          <a:p>
            <a:r>
              <a:rPr lang="vi-VN" altLang="en-US" sz="2000" b="1"/>
              <a:t>* Điều kiện chấp </a:t>
            </a:r>
            <a:r>
              <a:rPr lang="vi-VN" altLang="en-US" sz="2000" b="1"/>
              <a:t>nhận:</a:t>
            </a:r>
            <a:endParaRPr lang="vi-VN" altLang="en-US" sz="2000" b="1"/>
          </a:p>
          <a:p>
            <a:r>
              <a:rPr lang="en-US" altLang="en-US" sz="2000"/>
              <a:t>-Passed tất cả các testcases </a:t>
            </a:r>
            <a:r>
              <a:rPr lang="en-US" altLang="en-US" sz="2000"/>
              <a:t>đ</a:t>
            </a:r>
            <a:r>
              <a:rPr lang="en-US" altLang="en-US" sz="2000"/>
              <a:t>ã </a:t>
            </a:r>
            <a:r>
              <a:rPr lang="en-US" altLang="en-US" sz="2000"/>
              <a:t>đư</a:t>
            </a:r>
            <a:r>
              <a:rPr lang="en-US" altLang="en-US" sz="2000"/>
              <a:t>ợc </a:t>
            </a:r>
            <a:r>
              <a:rPr lang="en-US" altLang="en-US" sz="2000"/>
              <a:t>đ</a:t>
            </a:r>
            <a:r>
              <a:rPr lang="en-US" altLang="en-US" sz="2000"/>
              <a:t>ịnh ngh</a:t>
            </a:r>
            <a:r>
              <a:rPr lang="en-US" altLang="en-US" sz="2000"/>
              <a:t>ĩ</a:t>
            </a:r>
            <a:r>
              <a:rPr lang="en-US" altLang="en-US" sz="2000"/>
              <a:t>a.</a:t>
            </a:r>
            <a:endParaRPr lang="en-US" altLang="en-US" sz="2000"/>
          </a:p>
          <a:p>
            <a:r>
              <a:rPr lang="en-US" altLang="en-US" sz="2000"/>
              <a:t>-Hệ thống chạy ổn </a:t>
            </a:r>
            <a:r>
              <a:rPr lang="en-US" altLang="en-US" sz="2000"/>
              <a:t>đ</a:t>
            </a:r>
            <a:r>
              <a:rPr lang="en-US" altLang="en-US" sz="2000"/>
              <a:t>ịnh trên các trình duyệt web khác nhau (Google Chrome, Microsoft Edge).</a:t>
            </a:r>
            <a:endParaRPr lang="en-US" altLang="en-US" sz="2000"/>
          </a:p>
          <a:p>
            <a:r>
              <a:rPr lang="vi-VN" altLang="en-US" sz="2000" b="1"/>
              <a:t>* Phân loại </a:t>
            </a:r>
            <a:r>
              <a:rPr lang="vi-VN" altLang="en-US" sz="2000" b="1"/>
              <a:t>lỗi:</a:t>
            </a:r>
            <a:endParaRPr lang="vi-VN" altLang="en-US" sz="2000" b="1"/>
          </a:p>
        </p:txBody>
      </p:sp>
      <p:graphicFrame>
        <p:nvGraphicFramePr>
          <p:cNvPr id="3" name="Picture Placeholder 2"/>
          <p:cNvGraphicFramePr/>
          <p:nvPr>
            <p:ph type="pic" idx="2"/>
            <p:custDataLst>
              <p:tags r:id="rId1"/>
            </p:custDataLst>
          </p:nvPr>
        </p:nvGraphicFramePr>
        <p:xfrm>
          <a:off x="1043305" y="3141345"/>
          <a:ext cx="6667500" cy="2954655"/>
        </p:xfrm>
        <a:graphic>
          <a:graphicData uri="http://schemas.openxmlformats.org/drawingml/2006/table">
            <a:tbl>
              <a:tblPr/>
              <a:tblGrid>
                <a:gridCol w="1767840"/>
                <a:gridCol w="4899660"/>
              </a:tblGrid>
              <a:tr h="612775">
                <a:tc>
                  <a:txBody>
                    <a:bodyPr/>
                    <a:p>
                      <a:pPr marL="68580" indent="0" algn="ctr">
                        <a:lnSpc>
                          <a:spcPct val="114000"/>
                        </a:lnSpc>
                        <a:spcBef>
                          <a:spcPct val="0"/>
                        </a:spcBef>
                        <a:spcAft>
                          <a:spcPts val="1000"/>
                        </a:spcAft>
                      </a:pPr>
                      <a:r>
                        <a:rPr lang="en-US" altLang="zh-CN" sz="1300" b="1">
                          <a:latin typeface="Times New Roman" panose="02020603050405020304"/>
                          <a:ea typeface="Times New Roman" panose="02020603050405020304"/>
                        </a:rPr>
                        <a:t>Mức độ nghiêm trọng</a:t>
                      </a:r>
                      <a:endParaRPr lang="en-US" altLang="zh-CN" sz="1300" b="1">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solidFill>
                      <a:srgbClr val="D9D9D9"/>
                    </a:solidFill>
                  </a:tcPr>
                </a:tc>
                <a:tc>
                  <a:txBody>
                    <a:bodyPr/>
                    <a:p>
                      <a:pPr marL="68580" indent="0" algn="ctr">
                        <a:lnSpc>
                          <a:spcPct val="114000"/>
                        </a:lnSpc>
                        <a:spcBef>
                          <a:spcPct val="0"/>
                        </a:spcBef>
                        <a:spcAft>
                          <a:spcPts val="1000"/>
                        </a:spcAft>
                      </a:pPr>
                      <a:r>
                        <a:rPr lang="en-US" altLang="zh-CN" sz="1300" b="1">
                          <a:latin typeface="Times New Roman" panose="02020603050405020304"/>
                          <a:ea typeface="Times New Roman" panose="02020603050405020304"/>
                        </a:rPr>
                        <a:t>Đặc tả lỗi</a:t>
                      </a:r>
                      <a:endParaRPr lang="en-US" altLang="zh-CN" sz="1300" b="1">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solidFill>
                      <a:srgbClr val="D9D9D9"/>
                    </a:solidFill>
                  </a:tcPr>
                </a:tc>
              </a:tr>
              <a:tr h="1116965">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High</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trang sản phẩm không hiển thị</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đăng nhập hoặc đăng kí được</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thanh toán được</a:t>
                      </a:r>
                      <a:endParaRPr lang="en-US" altLang="zh-CN" sz="1300">
                        <a:latin typeface="Times New Roman" panose="02020603050405020304"/>
                        <a:ea typeface="Times New Roman" panose="02020603050405020304"/>
                      </a:endParaRPr>
                    </a:p>
                    <a:p>
                      <a:pPr marL="685800" indent="-228600" algn="just">
                        <a:spcBef>
                          <a:spcPts val="20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không thêm vào giỏ hàng được</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r h="306705">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Medium</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Sai thông tin sản phẩm</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r h="918210">
                <a:tc>
                  <a:txBody>
                    <a:bodyPr/>
                    <a:p>
                      <a:pPr marL="68580" indent="0" algn="ctr">
                        <a:lnSpc>
                          <a:spcPct val="114000"/>
                        </a:lnSpc>
                        <a:spcBef>
                          <a:spcPct val="0"/>
                        </a:spcBef>
                        <a:spcAft>
                          <a:spcPts val="1000"/>
                        </a:spcAft>
                      </a:pPr>
                      <a:r>
                        <a:rPr lang="en-US" altLang="zh-CN" sz="1300">
                          <a:latin typeface="Times New Roman" panose="02020603050405020304"/>
                          <a:ea typeface="Times New Roman" panose="02020603050405020304"/>
                        </a:rPr>
                        <a:t>L</a:t>
                      </a:r>
                      <a:r>
                        <a:rPr lang="en-US" altLang="zh-CN" sz="1300">
                          <a:latin typeface="Times New Roman" panose="02020603050405020304"/>
                          <a:ea typeface="Times New Roman" panose="02020603050405020304"/>
                        </a:rPr>
                        <a:t>ow</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c>
                  <a:txBody>
                    <a:bodyPr/>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chính tả</a:t>
                      </a:r>
                      <a:endParaRPr lang="en-US" altLang="zh-CN" sz="1300">
                        <a:latin typeface="Times New Roman" panose="02020603050405020304"/>
                        <a:ea typeface="Times New Roman" panose="02020603050405020304"/>
                      </a:endParaRPr>
                    </a:p>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hiển thị thông báo</a:t>
                      </a:r>
                      <a:endParaRPr lang="en-US" altLang="zh-CN" sz="1300">
                        <a:latin typeface="Times New Roman" panose="02020603050405020304"/>
                        <a:ea typeface="Times New Roman" panose="02020603050405020304"/>
                      </a:endParaRPr>
                    </a:p>
                    <a:p>
                      <a:pPr marL="685800" indent="-228600" algn="just">
                        <a:lnSpc>
                          <a:spcPct val="114000"/>
                        </a:lnSpc>
                        <a:spcBef>
                          <a:spcPct val="0"/>
                        </a:spcBef>
                        <a:spcAft>
                          <a:spcPct val="0"/>
                        </a:spcAft>
                      </a:pPr>
                      <a:r>
                        <a:rPr lang="en-US" altLang="zh-CN" sz="1300">
                          <a:latin typeface="Arial" panose="020B0604020202020204"/>
                          <a:ea typeface="Times New Roman" panose="02020603050405020304"/>
                        </a:rPr>
                        <a:t>-</a:t>
                      </a:r>
                      <a:r>
                        <a:rPr lang="en-US" altLang="zh-CN" sz="1300">
                          <a:latin typeface="Arial" panose="020B0604020202020204"/>
                          <a:ea typeface="Times New Roman" panose="02020603050405020304"/>
                        </a:rPr>
                        <a:t> </a:t>
                      </a:r>
                      <a:r>
                        <a:rPr lang="en-US" altLang="zh-CN" sz="1300">
                          <a:latin typeface="Times New Roman" panose="02020603050405020304"/>
                          <a:ea typeface="Times New Roman" panose="02020603050405020304"/>
                        </a:rPr>
                        <a:t>Lỗi hiển thị hình ảnh, icon</a:t>
                      </a:r>
                      <a:endParaRPr lang="en-US" altLang="zh-CN" sz="1300">
                        <a:latin typeface="Times New Roman" panose="02020603050405020304"/>
                        <a:ea typeface="Times New Roman" panose="02020603050405020304"/>
                      </a:endParaRPr>
                    </a:p>
                  </a:txBody>
                  <a:tcPr marL="68580" marR="68580" marT="0" marB="0"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360295" y="1845310"/>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Phân tích yêu cầu và lập kế hoạch kiểm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627630" y="3861435"/>
            <a:ext cx="532003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Triển khai kiểm thử ứng dụng </a:t>
            </a:r>
            <a:r>
              <a:rPr lang="vi-VN" altLang="en-US" sz="1800" b="1">
                <a:solidFill>
                  <a:schemeClr val="dk1"/>
                </a:solidFill>
                <a:latin typeface="Arial" panose="020B0604020202020204"/>
                <a:ea typeface="Arial" panose="020B0604020202020204"/>
                <a:cs typeface="Arial" panose="020B0604020202020204"/>
                <a:sym typeface="Arial" panose="020B0604020202020204"/>
              </a:rPr>
              <a:t>web</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3200"/>
              <a:t>Triển khai kiểm thử ứng dụng web</a:t>
            </a:r>
            <a:endParaRPr lang="vi-VN" altLang="en-US" sz="3200"/>
          </a:p>
        </p:txBody>
      </p:sp>
      <p:sp>
        <p:nvSpPr>
          <p:cNvPr id="3" name="Text Placeholder 2"/>
          <p:cNvSpPr/>
          <p:nvPr>
            <p:ph type="body" idx="1"/>
          </p:nvPr>
        </p:nvSpPr>
        <p:spPr>
          <a:xfrm>
            <a:off x="307975" y="715645"/>
            <a:ext cx="3255645" cy="5579745"/>
          </a:xfrm>
        </p:spPr>
        <p:txBody>
          <a:bodyPr/>
          <a:p>
            <a:pPr marL="114300" indent="0">
              <a:buNone/>
            </a:pPr>
            <a:r>
              <a:rPr lang="vi-VN" altLang="en-US" b="1"/>
              <a:t>1. Thiết kế kịch bản kiểm thử chức năng cho:</a:t>
            </a:r>
            <a:endParaRPr lang="vi-VN" altLang="en-US" b="1"/>
          </a:p>
          <a:p>
            <a:pPr marL="114300" indent="0">
              <a:buNone/>
            </a:pPr>
            <a:r>
              <a:rPr lang="vi-VN" altLang="en-US"/>
              <a:t>     - Chức năng: Đăng ký, đăng nhập, tìm kiếm sản phẩm, giỏ hàng, đặt hàng và thanh toán.</a:t>
            </a:r>
            <a:endParaRPr lang="vi-VN" altLang="en-US"/>
          </a:p>
          <a:p>
            <a:pPr marL="114300" indent="0">
              <a:buNone/>
            </a:pPr>
            <a:r>
              <a:rPr lang="vi-VN" altLang="en-US" b="1"/>
              <a:t>2.</a:t>
            </a:r>
            <a:r>
              <a:rPr lang="vi-VN" altLang="en-US" b="1">
                <a:sym typeface="+mn-ea"/>
              </a:rPr>
              <a:t>Thiết kế kịch bản kiểm thử giao diện:</a:t>
            </a:r>
            <a:endParaRPr lang="vi-VN" altLang="en-US">
              <a:sym typeface="+mn-ea"/>
            </a:endParaRPr>
          </a:p>
          <a:p>
            <a:pPr marL="114300" indent="0">
              <a:buNone/>
            </a:pPr>
            <a:endParaRPr lang="vi-VN" altLang="en-US">
              <a:sym typeface="+mn-ea"/>
            </a:endParaRPr>
          </a:p>
        </p:txBody>
      </p:sp>
      <p:pic>
        <p:nvPicPr>
          <p:cNvPr id="6" name="Picture Placeholder 5"/>
          <p:cNvPicPr>
            <a:picLocks noChangeAspect="1"/>
          </p:cNvPicPr>
          <p:nvPr>
            <p:ph type="pic" idx="2"/>
          </p:nvPr>
        </p:nvPicPr>
        <p:blipFill>
          <a:blip r:embed="rId1"/>
          <a:stretch>
            <a:fillRect/>
          </a:stretch>
        </p:blipFill>
        <p:spPr>
          <a:xfrm>
            <a:off x="3780155" y="589280"/>
            <a:ext cx="5012055" cy="60121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sz="3200"/>
              <a:t>Triển khai kiểm thử ứng dụng web</a:t>
            </a:r>
            <a:endParaRPr lang="vi-VN" altLang="en-US" sz="3200"/>
          </a:p>
        </p:txBody>
      </p:sp>
      <p:sp>
        <p:nvSpPr>
          <p:cNvPr id="3" name="Text Placeholder 2"/>
          <p:cNvSpPr/>
          <p:nvPr>
            <p:ph type="body" idx="1"/>
          </p:nvPr>
        </p:nvSpPr>
        <p:spPr>
          <a:xfrm>
            <a:off x="307975" y="987425"/>
            <a:ext cx="5212080" cy="5307965"/>
          </a:xfrm>
        </p:spPr>
        <p:txBody>
          <a:bodyPr/>
          <a:p>
            <a:pPr marL="114300" indent="0">
              <a:buNone/>
            </a:pPr>
            <a:r>
              <a:rPr lang="vi-VN" altLang="en-US" b="1"/>
              <a:t>3. Thiết kế kịch bản kiểm thử hiệu </a:t>
            </a:r>
            <a:r>
              <a:rPr lang="vi-VN" altLang="en-US" b="1"/>
              <a:t>suất:</a:t>
            </a:r>
            <a:endParaRPr lang="vi-VN" altLang="en-US" b="1"/>
          </a:p>
          <a:p>
            <a:pPr marL="114300" indent="0">
              <a:buNone/>
            </a:pPr>
            <a:r>
              <a:rPr lang="vi-VN" altLang="en-US"/>
              <a:t>  </a:t>
            </a:r>
            <a:endParaRPr lang="vi-VN" altLang="en-US">
              <a:sym typeface="+mn-ea"/>
            </a:endParaRPr>
          </a:p>
        </p:txBody>
      </p:sp>
      <p:pic>
        <p:nvPicPr>
          <p:cNvPr id="5" name="Picture Placeholder 4"/>
          <p:cNvPicPr>
            <a:picLocks noChangeAspect="1"/>
          </p:cNvPicPr>
          <p:nvPr>
            <p:ph type="pic" idx="2"/>
          </p:nvPr>
        </p:nvPicPr>
        <p:blipFill>
          <a:blip r:embed="rId1"/>
          <a:stretch>
            <a:fillRect/>
          </a:stretch>
        </p:blipFill>
        <p:spPr>
          <a:xfrm>
            <a:off x="1187450" y="1701165"/>
            <a:ext cx="7273925" cy="40970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Demo dự án với công cụ Mantis Bug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Tracker</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Nội du</a:t>
            </a:r>
            <a:r>
              <a:rPr lang="vi-VN" altLang="en-US" sz="1800" b="1">
                <a:solidFill>
                  <a:srgbClr val="D0CECE"/>
                </a:solidFill>
                <a:latin typeface="Arial" panose="020B0604020202020204"/>
                <a:ea typeface="Arial" panose="020B0604020202020204"/>
                <a:cs typeface="Arial" panose="020B0604020202020204"/>
                <a:sym typeface="Arial" panose="020B0604020202020204"/>
              </a:rPr>
              <a:t>ng thực </a:t>
            </a:r>
            <a:r>
              <a:rPr lang="vi-VN" altLang="en-US" sz="1800" b="1">
                <a:solidFill>
                  <a:srgbClr val="D0CECE"/>
                </a:solidFill>
                <a:latin typeface="Arial" panose="020B0604020202020204"/>
                <a:ea typeface="Arial" panose="020B0604020202020204"/>
                <a:cs typeface="Arial" panose="020B0604020202020204"/>
                <a:sym typeface="Arial" panose="020B0604020202020204"/>
              </a:rPr>
              <a:t>hiện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463949" y="479746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Tổng kết đề </a:t>
            </a:r>
            <a:r>
              <a:rPr lang="vi-VN" altLang="en-US" sz="1800" b="1">
                <a:solidFill>
                  <a:schemeClr val="dk1"/>
                </a:solidFill>
                <a:latin typeface="Arial" panose="020B0604020202020204"/>
                <a:ea typeface="Arial" panose="020B0604020202020204"/>
                <a:cs typeface="Arial" panose="020B0604020202020204"/>
                <a:sym typeface="Arial" panose="020B0604020202020204"/>
              </a:rPr>
              <a:t>tài</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399831" y="1845393"/>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sz="1800" b="1">
                <a:solidFill>
                  <a:srgbClr val="D0CECE"/>
                </a:solidFill>
                <a:latin typeface="Arial" panose="020B0604020202020204"/>
                <a:ea typeface="Arial" panose="020B0604020202020204"/>
                <a:cs typeface="Arial" panose="020B0604020202020204"/>
                <a:sym typeface="Arial" panose="020B0604020202020204"/>
              </a:rPr>
              <a:t>Cơ sở lý </a:t>
            </a:r>
            <a:r>
              <a:rPr lang="vi-VN" sz="1800" b="1">
                <a:solidFill>
                  <a:srgbClr val="D0CECE"/>
                </a:solidFill>
                <a:latin typeface="Arial" panose="020B0604020202020204"/>
                <a:ea typeface="Arial" panose="020B0604020202020204"/>
                <a:cs typeface="Arial" panose="020B0604020202020204"/>
                <a:sym typeface="Arial" panose="020B0604020202020204"/>
              </a:rPr>
              <a:t>thuyết</a:t>
            </a:r>
            <a:endParaRPr lang="vi-VN"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4" name="Shape 94"/>
        <p:cNvGrpSpPr/>
        <p:nvPr/>
      </p:nvGrpSpPr>
      <p:grpSpPr>
        <a:xfrm>
          <a:off x="0" y="0"/>
          <a:ext cx="0" cy="0"/>
          <a:chOff x="0" y="0"/>
          <a:chExt cx="0" cy="0"/>
        </a:xfrm>
      </p:grpSpPr>
      <p:sp>
        <p:nvSpPr>
          <p:cNvPr id="95" name="Google Shape;95;p2"/>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panose="020F0502020204030204"/>
              <a:buNone/>
            </a:pPr>
            <a:r>
              <a:rPr lang="en-US" sz="3200"/>
              <a:t>Nội dung</a:t>
            </a:r>
            <a:endParaRPr lang="en-US" sz="3200"/>
          </a:p>
        </p:txBody>
      </p:sp>
      <p:sp>
        <p:nvSpPr>
          <p:cNvPr id="96" name="Google Shape;96;p2"/>
          <p:cNvSpPr/>
          <p:nvPr/>
        </p:nvSpPr>
        <p:spPr>
          <a:xfrm>
            <a:off x="2715260" y="3800475"/>
            <a:ext cx="523303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Triển khai kiểm thử với ứng dụng </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Web</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7" name="Google Shape;97;p2"/>
          <p:cNvSpPr/>
          <p:nvPr/>
        </p:nvSpPr>
        <p:spPr>
          <a:xfrm>
            <a:off x="2843642" y="276691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Phân yêu cầu và lập kế hoạch kiểm thử</a:t>
            </a:r>
            <a:r>
              <a:rPr lang="vi-VN" altLang="en-US" sz="1800" b="1" i="0" u="heavy" strike="noStrike" cap="none">
                <a:solidFill>
                  <a:schemeClr val="dk1"/>
                </a:solidFill>
                <a:latin typeface="Arial" panose="020B0604020202020204"/>
                <a:ea typeface="Arial" panose="020B0604020202020204"/>
                <a:cs typeface="Arial" panose="020B0604020202020204"/>
                <a:sym typeface="Arial" panose="020B0604020202020204"/>
              </a:rPr>
              <a:t> </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8" name="Google Shape;98;p2"/>
          <p:cNvSpPr/>
          <p:nvPr/>
        </p:nvSpPr>
        <p:spPr>
          <a:xfrm>
            <a:off x="2406650" y="1887855"/>
            <a:ext cx="554164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C</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ơ sở lý thuyết </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99" name="Google Shape;99;p2"/>
          <p:cNvSpPr/>
          <p:nvPr/>
        </p:nvSpPr>
        <p:spPr>
          <a:xfrm>
            <a:off x="1472079" y="86617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Tổng quan về đề </a:t>
            </a:r>
            <a:r>
              <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rPr>
              <a:t>tài</a:t>
            </a:r>
            <a:endParaRPr lang="vi-VN" altLang="en-US"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00" name="Google Shape;100;p2"/>
          <p:cNvGrpSpPr/>
          <p:nvPr/>
        </p:nvGrpSpPr>
        <p:grpSpPr>
          <a:xfrm>
            <a:off x="1154579" y="955079"/>
            <a:ext cx="381000" cy="381000"/>
            <a:chOff x="2078" y="1680"/>
            <a:chExt cx="1615" cy="1615"/>
          </a:xfrm>
        </p:grpSpPr>
        <p:sp>
          <p:nvSpPr>
            <p:cNvPr id="101" name="Google Shape;10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2" name="Google Shape;10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4" name="Google Shape;10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5" name="Google Shape;10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6" name="Google Shape;10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7" name="Google Shape;107;p2"/>
          <p:cNvGrpSpPr/>
          <p:nvPr/>
        </p:nvGrpSpPr>
        <p:grpSpPr>
          <a:xfrm>
            <a:off x="2067345" y="2014695"/>
            <a:ext cx="381000" cy="381000"/>
            <a:chOff x="2078" y="1680"/>
            <a:chExt cx="1615" cy="1615"/>
          </a:xfrm>
        </p:grpSpPr>
        <p:sp>
          <p:nvSpPr>
            <p:cNvPr id="108" name="Google Shape;10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9" name="Google Shape;10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0" name="Google Shape;11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1" name="Google Shape;11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2" name="Google Shape;11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3" name="Google Shape;11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14" name="Google Shape;114;p2"/>
          <p:cNvGrpSpPr/>
          <p:nvPr/>
        </p:nvGrpSpPr>
        <p:grpSpPr>
          <a:xfrm>
            <a:off x="2435338" y="2893914"/>
            <a:ext cx="381000" cy="381000"/>
            <a:chOff x="2078" y="1680"/>
            <a:chExt cx="1615" cy="1615"/>
          </a:xfrm>
        </p:grpSpPr>
        <p:sp>
          <p:nvSpPr>
            <p:cNvPr id="115" name="Google Shape;115;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6" name="Google Shape;116;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7" name="Google Shape;117;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8" name="Google Shape;118;p2"/>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19" name="Google Shape;119;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0" name="Google Shape;120;p2"/>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21" name="Google Shape;121;p2"/>
          <p:cNvGrpSpPr/>
          <p:nvPr/>
        </p:nvGrpSpPr>
        <p:grpSpPr>
          <a:xfrm>
            <a:off x="2447566" y="3800341"/>
            <a:ext cx="355600" cy="381000"/>
            <a:chOff x="2078" y="1680"/>
            <a:chExt cx="1615" cy="1615"/>
          </a:xfrm>
        </p:grpSpPr>
        <p:sp>
          <p:nvSpPr>
            <p:cNvPr id="122" name="Google Shape;122;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3" name="Google Shape;123;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4" name="Google Shape;124;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5" name="Google Shape;125;p2"/>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6" name="Google Shape;126;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27" name="Google Shape;127;p2"/>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36" name="Google Shape;136;p2"/>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7" name="Google Shape;137;p2"/>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8" name="Google Shape;138;p2"/>
          <p:cNvSpPr/>
          <p:nvPr/>
        </p:nvSpPr>
        <p:spPr>
          <a:xfrm>
            <a:off x="1893921" y="575879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dk1"/>
                </a:solidFill>
                <a:sym typeface="Arial" panose="020B0604020202020204"/>
              </a:rPr>
              <a:t>Q&amp;A</a:t>
            </a:r>
            <a:endParaRPr lang="en-US" sz="1800" b="1">
              <a:solidFill>
                <a:schemeClr val="dk1"/>
              </a:solidFill>
              <a:latin typeface="Arial" panose="020B0604020202020204"/>
              <a:ea typeface="Arial" panose="020B0604020202020204"/>
              <a:cs typeface="Arial" panose="020B0604020202020204"/>
              <a:sym typeface="Arial" panose="020B0604020202020204"/>
            </a:endParaRPr>
          </a:p>
        </p:txBody>
      </p:sp>
      <p:sp>
        <p:nvSpPr>
          <p:cNvPr id="139" name="Google Shape;139;p2"/>
          <p:cNvSpPr/>
          <p:nvPr/>
        </p:nvSpPr>
        <p:spPr>
          <a:xfrm>
            <a:off x="250778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chemeClr val="dk1"/>
                </a:solidFill>
                <a:latin typeface="Arial" panose="020B0604020202020204"/>
                <a:ea typeface="Arial" panose="020B0604020202020204"/>
                <a:cs typeface="Arial" panose="020B0604020202020204"/>
                <a:sym typeface="Arial" panose="020B0604020202020204"/>
              </a:rPr>
              <a:t>triển</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40" name="Google Shape;140;p2"/>
          <p:cNvGrpSpPr/>
          <p:nvPr/>
        </p:nvGrpSpPr>
        <p:grpSpPr>
          <a:xfrm>
            <a:off x="2126781" y="4808303"/>
            <a:ext cx="381000" cy="381000"/>
            <a:chOff x="2078" y="1680"/>
            <a:chExt cx="1615" cy="1615"/>
          </a:xfrm>
        </p:grpSpPr>
        <p:sp>
          <p:nvSpPr>
            <p:cNvPr id="141" name="Google Shape;14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2" name="Google Shape;14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3" name="Google Shape;14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4" name="Google Shape;14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5" name="Google Shape;14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6" name="Google Shape;14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47" name="Google Shape;147;p2"/>
          <p:cNvGrpSpPr/>
          <p:nvPr/>
        </p:nvGrpSpPr>
        <p:grpSpPr>
          <a:xfrm>
            <a:off x="1589122" y="5865161"/>
            <a:ext cx="381000" cy="381000"/>
            <a:chOff x="2078" y="1680"/>
            <a:chExt cx="1615" cy="1615"/>
          </a:xfrm>
        </p:grpSpPr>
        <p:sp>
          <p:nvSpPr>
            <p:cNvPr id="148" name="Google Shape;14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9" name="Google Shape;14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0" name="Google Shape;15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1" name="Google Shape;15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2" name="Google Shape;15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3" name="Google Shape;15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Kết quả đạt được</a:t>
            </a:r>
            <a:endParaRPr lang="vi-VN" altLang="en-US"/>
          </a:p>
        </p:txBody>
      </p:sp>
      <p:sp>
        <p:nvSpPr>
          <p:cNvPr id="4" name="Text Placeholder 3"/>
          <p:cNvSpPr/>
          <p:nvPr>
            <p:ph type="body" idx="1"/>
          </p:nvPr>
        </p:nvSpPr>
        <p:spPr>
          <a:xfrm>
            <a:off x="35560" y="692785"/>
            <a:ext cx="9069705" cy="5055870"/>
          </a:xfrm>
        </p:spPr>
        <p:txBody>
          <a:bodyPr>
            <a:noAutofit/>
          </a:bodyPr>
          <a:p>
            <a:pPr algn="l"/>
            <a:r>
              <a:rPr lang="en-US" altLang="en-US" sz="1800" b="1"/>
              <a:t>5.1. Kết quả </a:t>
            </a:r>
            <a:r>
              <a:rPr lang="" altLang="en-US" sz="1800" b="1"/>
              <a:t>đ</a:t>
            </a:r>
            <a:r>
              <a:rPr lang="en-US" altLang="en-US" sz="1800" b="1"/>
              <a:t>ạt </a:t>
            </a:r>
            <a:r>
              <a:rPr lang="" altLang="en-US" sz="1800" b="1"/>
              <a:t>đư</a:t>
            </a:r>
            <a:r>
              <a:rPr lang="en-US" altLang="en-US" sz="1800" b="1"/>
              <a:t>ợc</a:t>
            </a:r>
            <a:endParaRPr lang="en-US" altLang="en-US" sz="1800" b="1"/>
          </a:p>
          <a:p>
            <a:pPr algn="l"/>
            <a:r>
              <a:rPr lang="en-US" altLang="en-US" sz="1800"/>
              <a:t>Xây dựng framework kiểm thử tự </a:t>
            </a:r>
            <a:r>
              <a:rPr lang="" altLang="en-US" sz="1800"/>
              <a:t>đ</a:t>
            </a:r>
            <a:r>
              <a:rPr lang="en-US" altLang="en-US" sz="1800"/>
              <a:t>ộng bằng Cypress: cấu trúc r</a:t>
            </a:r>
            <a:r>
              <a:rPr lang="" altLang="en-US" sz="1800"/>
              <a:t>õ</a:t>
            </a:r>
            <a:r>
              <a:rPr lang="en-US" altLang="en-US" sz="1800"/>
              <a:t> ràng, dễ bảo trì và mở rộng.</a:t>
            </a:r>
            <a:endParaRPr lang="en-US" altLang="en-US" sz="1800"/>
          </a:p>
          <a:p>
            <a:pPr algn="l"/>
            <a:r>
              <a:rPr lang="en-US" altLang="en-US" sz="1800"/>
              <a:t>Tự </a:t>
            </a:r>
            <a:r>
              <a:rPr lang="" altLang="en-US" sz="1800"/>
              <a:t>đ</a:t>
            </a:r>
            <a:r>
              <a:rPr lang="en-US" altLang="en-US" sz="1800"/>
              <a:t>ộng hóa kiểm thử chức n</a:t>
            </a:r>
            <a:r>
              <a:rPr lang="" altLang="en-US" sz="1800"/>
              <a:t>ă</a:t>
            </a:r>
            <a:r>
              <a:rPr lang="en-US" altLang="en-US" sz="1800"/>
              <a:t>ng cốt l</a:t>
            </a:r>
            <a:r>
              <a:rPr lang="" altLang="en-US" sz="1800"/>
              <a:t>õ</a:t>
            </a:r>
            <a:r>
              <a:rPr lang="en-US" altLang="en-US" sz="1800"/>
              <a:t>i: </a:t>
            </a:r>
            <a:r>
              <a:rPr lang="" altLang="en-US" sz="1800"/>
              <a:t>đă</a:t>
            </a:r>
            <a:r>
              <a:rPr lang="en-US" altLang="en-US" sz="1800"/>
              <a:t>ng k</a:t>
            </a:r>
            <a:r>
              <a:rPr lang="" altLang="en-US" sz="1800"/>
              <a:t>ý</a:t>
            </a:r>
            <a:r>
              <a:rPr lang="en-US" altLang="en-US" sz="1800"/>
              <a:t>, </a:t>
            </a:r>
            <a:r>
              <a:rPr lang="" altLang="en-US" sz="1800"/>
              <a:t>đă</a:t>
            </a:r>
            <a:r>
              <a:rPr lang="en-US" altLang="en-US" sz="1800"/>
              <a:t>ng nhập, tìm kiếm, giỏ hàng, tài khoản.</a:t>
            </a:r>
            <a:endParaRPr lang="en-US" altLang="en-US" sz="1800"/>
          </a:p>
          <a:p>
            <a:pPr algn="l"/>
            <a:r>
              <a:rPr lang="en-US" altLang="en-US" sz="1800"/>
              <a:t>Thực hiện kiểm thử giao diện (UI): </a:t>
            </a:r>
            <a:r>
              <a:rPr lang="" altLang="en-US" sz="1800"/>
              <a:t>đ</a:t>
            </a:r>
            <a:r>
              <a:rPr lang="en-US" altLang="en-US" sz="1800"/>
              <a:t>ảm bảo bố cục, hiển thị và t</a:t>
            </a:r>
            <a:r>
              <a:rPr lang="" altLang="en-US" sz="1800"/>
              <a:t>ư</a:t>
            </a:r>
            <a:r>
              <a:rPr lang="en-US" altLang="en-US" sz="1800"/>
              <a:t>ơng tác nhất quán.</a:t>
            </a:r>
            <a:endParaRPr lang="en-US" altLang="en-US" sz="1800"/>
          </a:p>
          <a:p>
            <a:pPr algn="l"/>
            <a:r>
              <a:rPr lang="en-US" altLang="en-US" sz="1800" b="1"/>
              <a:t>5.2. Hạn chế</a:t>
            </a:r>
            <a:endParaRPr lang="en-US" altLang="en-US" sz="1800" b="1"/>
          </a:p>
          <a:p>
            <a:pPr algn="l"/>
            <a:r>
              <a:rPr lang="en-US" altLang="en-US" sz="1800"/>
              <a:t>Giới hạn trình duyệt hỗ trợ: ch</a:t>
            </a:r>
            <a:r>
              <a:rPr lang="" altLang="en-US" sz="1800"/>
              <a:t>ư</a:t>
            </a:r>
            <a:r>
              <a:rPr lang="en-US" altLang="en-US" sz="1800"/>
              <a:t>a hỗ trợ Safari.</a:t>
            </a:r>
            <a:endParaRPr lang="en-US" altLang="en-US" sz="1800"/>
          </a:p>
          <a:p>
            <a:pPr algn="l"/>
            <a:r>
              <a:rPr lang="en-US" altLang="en-US" sz="1800"/>
              <a:t>Test case ch</a:t>
            </a:r>
            <a:r>
              <a:rPr lang="" altLang="en-US" sz="1800"/>
              <a:t>ư</a:t>
            </a:r>
            <a:r>
              <a:rPr lang="en-US" altLang="en-US" sz="1800"/>
              <a:t>a toàn diện: thiếu luồng âm tính, </a:t>
            </a:r>
            <a:r>
              <a:rPr lang="" altLang="en-US" sz="1800"/>
              <a:t>đ</a:t>
            </a:r>
            <a:r>
              <a:rPr lang="en-US" altLang="en-US" sz="1800"/>
              <a:t>iều kiện biên, hồi quy.</a:t>
            </a:r>
            <a:endParaRPr lang="en-US" altLang="en-US" sz="1800"/>
          </a:p>
          <a:p>
            <a:pPr algn="l"/>
            <a:r>
              <a:rPr lang="en-US" altLang="en-US" sz="1800"/>
              <a:t>Ch</a:t>
            </a:r>
            <a:r>
              <a:rPr lang="" altLang="en-US" sz="1800"/>
              <a:t>ư</a:t>
            </a:r>
            <a:r>
              <a:rPr lang="en-US" altLang="en-US" sz="1800"/>
              <a:t>a tích hợp CI/CD: kiểm thử ch</a:t>
            </a:r>
            <a:r>
              <a:rPr lang="" altLang="en-US" sz="1800"/>
              <a:t>ư</a:t>
            </a:r>
            <a:r>
              <a:rPr lang="en-US" altLang="en-US" sz="1800"/>
              <a:t>a tự </a:t>
            </a:r>
            <a:r>
              <a:rPr lang="" altLang="en-US" sz="1800"/>
              <a:t>đ</a:t>
            </a:r>
            <a:r>
              <a:rPr lang="en-US" altLang="en-US" sz="1800"/>
              <a:t>ộng hóa hoàn toàn.</a:t>
            </a:r>
            <a:endParaRPr lang="en-US" altLang="en-US" sz="1800"/>
          </a:p>
          <a:p>
            <a:pPr algn="l"/>
            <a:r>
              <a:rPr lang="en-US" altLang="en-US" sz="1800"/>
              <a:t>Phạm vi kiểm thử còn hẹp: ch</a:t>
            </a:r>
            <a:r>
              <a:rPr lang="" altLang="en-US" sz="1800"/>
              <a:t>ư</a:t>
            </a:r>
            <a:r>
              <a:rPr lang="en-US" altLang="en-US" sz="1800"/>
              <a:t>a thực hiện kiểm thử hiệu n</a:t>
            </a:r>
            <a:r>
              <a:rPr lang="" altLang="en-US" sz="1800"/>
              <a:t>ă</a:t>
            </a:r>
            <a:r>
              <a:rPr lang="en-US" altLang="en-US" sz="1800"/>
              <a:t>ng và bảo mật.</a:t>
            </a:r>
            <a:endParaRPr lang="en-US" altLang="en-US" sz="1800"/>
          </a:p>
          <a:p>
            <a:pPr algn="l"/>
            <a:r>
              <a:rPr lang="en-US" altLang="en-US" sz="1800" b="1"/>
              <a:t>5.3. H</a:t>
            </a:r>
            <a:r>
              <a:rPr lang="" altLang="en-US" sz="1800" b="1"/>
              <a:t>ư</a:t>
            </a:r>
            <a:r>
              <a:rPr lang="en-US" altLang="en-US" sz="1800" b="1"/>
              <a:t>ớng phát triển</a:t>
            </a:r>
            <a:endParaRPr lang="en-US" altLang="en-US" sz="1800" b="1"/>
          </a:p>
          <a:p>
            <a:pPr algn="l"/>
            <a:r>
              <a:rPr lang="en-US" altLang="en-US" sz="1800"/>
              <a:t>Mở rộng test case: thêm các tr</a:t>
            </a:r>
            <a:r>
              <a:rPr lang="" altLang="en-US" sz="1800"/>
              <a:t>ư</a:t>
            </a:r>
            <a:r>
              <a:rPr lang="en-US" altLang="en-US" sz="1800"/>
              <a:t>ờng hợp âm tính, </a:t>
            </a:r>
            <a:r>
              <a:rPr lang="" altLang="en-US" sz="1800"/>
              <a:t>đ</a:t>
            </a:r>
            <a:r>
              <a:rPr lang="en-US" altLang="en-US" sz="1800"/>
              <a:t>iều kiện biên, hồi quy.</a:t>
            </a:r>
            <a:endParaRPr lang="en-US" altLang="en-US" sz="1800"/>
          </a:p>
          <a:p>
            <a:pPr algn="l"/>
            <a:r>
              <a:rPr lang="en-US" altLang="en-US" sz="1800"/>
              <a:t>Tích hợp CI/CD: tự </a:t>
            </a:r>
            <a:r>
              <a:rPr lang="" altLang="en-US" sz="1800"/>
              <a:t>đ</a:t>
            </a:r>
            <a:r>
              <a:rPr lang="en-US" altLang="en-US" sz="1800"/>
              <a:t>ộng hóa kiểm thử trong quy trình phát triển.</a:t>
            </a:r>
            <a:endParaRPr lang="en-US" altLang="en-US" sz="1800"/>
          </a:p>
          <a:p>
            <a:pPr algn="l"/>
            <a:r>
              <a:rPr lang="en-US" altLang="en-US" sz="1800"/>
              <a:t>Cải thiện báo cáo kết quả: dùng Allure, Mochawesome </a:t>
            </a:r>
            <a:r>
              <a:rPr lang="" altLang="en-US" sz="1800"/>
              <a:t>đ</a:t>
            </a:r>
            <a:r>
              <a:rPr lang="en-US" altLang="en-US" sz="1800"/>
              <a:t>ể trực quan hơn.</a:t>
            </a:r>
            <a:endParaRPr lang="en-US" altLang="en-US" sz="1800"/>
          </a:p>
          <a:p>
            <a:pPr algn="l"/>
            <a:r>
              <a:rPr lang="en-US" altLang="en-US" sz="1800"/>
              <a:t>Hỗ trợ </a:t>
            </a:r>
            <a:r>
              <a:rPr lang="" altLang="en-US" sz="1800"/>
              <a:t>đ</a:t>
            </a:r>
            <a:r>
              <a:rPr lang="en-US" altLang="en-US" sz="1800"/>
              <a:t>a trình duyệt và thiết bị: mở rộng khả n</a:t>
            </a:r>
            <a:r>
              <a:rPr lang="" altLang="en-US" sz="1800"/>
              <a:t>ă</a:t>
            </a:r>
            <a:r>
              <a:rPr lang="en-US" altLang="en-US" sz="1800"/>
              <a:t>ng kiểm thử cross-browser.</a:t>
            </a:r>
            <a:endParaRPr lang="en-US" altLang="en-US" sz="1800"/>
          </a:p>
          <a:p>
            <a:pPr algn="l"/>
            <a:r>
              <a:rPr lang="en-US" altLang="en-US" sz="1800"/>
              <a:t>Kết hợp nhiều loại hình kiểm thử: hiệu n</a:t>
            </a:r>
            <a:r>
              <a:rPr lang="" altLang="en-US" sz="1800"/>
              <a:t>ă</a:t>
            </a:r>
            <a:r>
              <a:rPr lang="en-US" altLang="en-US" sz="1800"/>
              <a:t>ng, bảo mật, khả n</a:t>
            </a:r>
            <a:r>
              <a:rPr lang="" altLang="en-US" sz="1800"/>
              <a:t>ă</a:t>
            </a:r>
            <a:r>
              <a:rPr lang="en-US" altLang="en-US" sz="1800"/>
              <a:t>ng chịu tải.</a:t>
            </a:r>
            <a:endParaRPr lang="en-US" altLang="en-US" sz="18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22880" y="3717290"/>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Demo dự án với công cụ Mantis Bug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Tracker</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83952" y="278151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Nội du</a:t>
            </a:r>
            <a:r>
              <a:rPr lang="vi-VN" altLang="en-US" sz="1800" b="1">
                <a:solidFill>
                  <a:srgbClr val="D0CECE"/>
                </a:solidFill>
                <a:latin typeface="Arial" panose="020B0604020202020204"/>
                <a:ea typeface="Arial" panose="020B0604020202020204"/>
                <a:cs typeface="Arial" panose="020B0604020202020204"/>
                <a:sym typeface="Arial" panose="020B0604020202020204"/>
              </a:rPr>
              <a:t>ng thực </a:t>
            </a:r>
            <a:r>
              <a:rPr lang="vi-VN" altLang="en-US" sz="1800" b="1">
                <a:solidFill>
                  <a:srgbClr val="D0CECE"/>
                </a:solidFill>
                <a:latin typeface="Arial" panose="020B0604020202020204"/>
                <a:ea typeface="Arial" panose="020B0604020202020204"/>
                <a:cs typeface="Arial" panose="020B0604020202020204"/>
                <a:sym typeface="Arial" panose="020B0604020202020204"/>
              </a:rPr>
              <a:t>hiện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009924" y="558930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Q&amp;</a:t>
            </a:r>
            <a:r>
              <a:rPr lang="vi-VN" altLang="en-US" sz="1800" b="1">
                <a:solidFill>
                  <a:schemeClr val="dk1"/>
                </a:solidFill>
                <a:latin typeface="Arial" panose="020B0604020202020204"/>
                <a:ea typeface="Arial" panose="020B0604020202020204"/>
                <a:cs typeface="Arial" panose="020B0604020202020204"/>
                <a:sym typeface="Arial" panose="020B0604020202020204"/>
              </a:rPr>
              <a:t>A</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20990" y="1807685"/>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402953" y="2874229"/>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00341"/>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565751" y="4681203"/>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kết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399831" y="174188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sz="1800" b="1">
                <a:solidFill>
                  <a:srgbClr val="D0CECE"/>
                </a:solidFill>
                <a:latin typeface="Arial" panose="020B0604020202020204"/>
                <a:ea typeface="Arial" panose="020B0604020202020204"/>
                <a:cs typeface="Arial" panose="020B0604020202020204"/>
                <a:sym typeface="Arial" panose="020B0604020202020204"/>
              </a:rPr>
              <a:t>Cơ sở lý </a:t>
            </a:r>
            <a:r>
              <a:rPr lang="vi-VN" sz="1800" b="1">
                <a:solidFill>
                  <a:srgbClr val="D0CECE"/>
                </a:solidFill>
                <a:latin typeface="Arial" panose="020B0604020202020204"/>
                <a:ea typeface="Arial" panose="020B0604020202020204"/>
                <a:cs typeface="Arial" panose="020B0604020202020204"/>
                <a:sym typeface="Arial" panose="020B0604020202020204"/>
              </a:rPr>
              <a:t>thuyết</a:t>
            </a:r>
            <a:endParaRPr lang="vi-VN"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206791" y="480830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Q&amp;A</a:t>
            </a:r>
            <a:endParaRPr lang="en-US"/>
          </a:p>
        </p:txBody>
      </p:sp>
      <p:sp>
        <p:nvSpPr>
          <p:cNvPr id="222" name="Google Shape;222;p4"/>
          <p:cNvSpPr txBox="1"/>
          <p:nvPr>
            <p:ph type="body" idx="1"/>
          </p:nvPr>
        </p:nvSpPr>
        <p:spPr>
          <a:xfrm>
            <a:off x="395605" y="332740"/>
            <a:ext cx="8434705" cy="4646295"/>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en-US" sz="3000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Q&amp;A</a:t>
            </a:r>
            <a:endParaRPr lang="en-US" sz="3000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8" name="Google Shape;228;p5"/>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Tài liệu tham khảo</a:t>
            </a:r>
            <a:endParaRPr lang="en-US"/>
          </a:p>
        </p:txBody>
      </p:sp>
      <p:sp>
        <p:nvSpPr>
          <p:cNvPr id="229" name="Google Shape;229;p5"/>
          <p:cNvSpPr txBox="1"/>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1108"/>
              <a:buFont typeface="Noto Sans Symbols"/>
              <a:buNone/>
            </a:pPr>
            <a:fld id="{00000000-1234-1234-1234-123412341234}" type="slidenum">
              <a:rPr lang="en-US" sz="1110">
                <a:solidFill>
                  <a:schemeClr val="dk1"/>
                </a:solidFill>
                <a:latin typeface="Garamond" panose="02020404030301010803"/>
                <a:ea typeface="Garamond" panose="02020404030301010803"/>
                <a:cs typeface="Garamond" panose="02020404030301010803"/>
                <a:sym typeface="Garamond" panose="02020404030301010803"/>
              </a:rPr>
            </a:fld>
            <a:endParaRPr sz="1110">
              <a:solidFill>
                <a:schemeClr val="dk1"/>
              </a:solidFill>
              <a:latin typeface="Garamond" panose="02020404030301010803"/>
              <a:ea typeface="Garamond" panose="02020404030301010803"/>
              <a:cs typeface="Garamond" panose="02020404030301010803"/>
              <a:sym typeface="Garamond" panose="02020404030301010803"/>
            </a:endParaRPr>
          </a:p>
        </p:txBody>
      </p:sp>
      <p:sp>
        <p:nvSpPr>
          <p:cNvPr id="230" name="Google Shape;230;p5"/>
          <p:cNvSpPr txBox="1"/>
          <p:nvPr/>
        </p:nvSpPr>
        <p:spPr>
          <a:xfrm>
            <a:off x="562610" y="1190625"/>
            <a:ext cx="8088630" cy="4881880"/>
          </a:xfrm>
          <a:prstGeom prst="rect">
            <a:avLst/>
          </a:prstGeom>
          <a:noFill/>
          <a:ln>
            <a:noFill/>
          </a:ln>
        </p:spPr>
        <p:txBody>
          <a:bodyPr spcFirstLastPara="1" wrap="square" lIns="91425" tIns="45700" rIns="91425" bIns="45700" anchor="t" anchorCtr="0">
            <a:noAutofit/>
          </a:bodyPr>
          <a:lstStyle/>
          <a:p>
            <a:pPr marL="457200" marR="0" lvl="0" indent="-388620" algn="just" rtl="0">
              <a:lnSpc>
                <a:spcPct val="150000"/>
              </a:lnSpc>
              <a:spcBef>
                <a:spcPts val="330"/>
              </a:spcBef>
              <a:spcAft>
                <a:spcPts val="0"/>
              </a:spcAft>
              <a:buClr>
                <a:schemeClr val="accent1"/>
              </a:buClr>
              <a:buSzPts val="1080"/>
              <a:buFont typeface="Century Schoolbook" panose="02040604050505020304"/>
              <a:buNone/>
            </a:pPr>
            <a:r>
              <a:rPr lang="vi-VN" sz="1660">
                <a:solidFill>
                  <a:schemeClr val="dk1"/>
                </a:solidFill>
                <a:latin typeface="Arial" panose="020B0604020202020204"/>
                <a:ea typeface="Arial" panose="020B0604020202020204"/>
                <a:cs typeface="Arial" panose="020B0604020202020204"/>
                <a:sym typeface="Arial" panose="020B0604020202020204"/>
              </a:rPr>
              <a:t>1. Giáo trình </a:t>
            </a:r>
            <a:r>
              <a:rPr lang="vi-VN" sz="1660">
                <a:solidFill>
                  <a:schemeClr val="dk1"/>
                </a:solidFill>
                <a:latin typeface="Arial" panose="020B0604020202020204"/>
                <a:ea typeface="Arial" panose="020B0604020202020204"/>
                <a:cs typeface="Arial" panose="020B0604020202020204"/>
                <a:sym typeface="Arial" panose="020B0604020202020204"/>
              </a:rPr>
              <a:t>môn Đảm bảo chất lượng phần </a:t>
            </a:r>
            <a:r>
              <a:rPr lang="vi-VN" sz="1660">
                <a:solidFill>
                  <a:schemeClr val="dk1"/>
                </a:solidFill>
                <a:latin typeface="Arial" panose="020B0604020202020204"/>
                <a:ea typeface="Arial" panose="020B0604020202020204"/>
                <a:cs typeface="Arial" panose="020B0604020202020204"/>
                <a:sym typeface="Arial" panose="020B0604020202020204"/>
              </a:rPr>
              <a:t>mềm</a:t>
            </a:r>
            <a:endParaRPr lang="vi-VN" sz="1660">
              <a:solidFill>
                <a:schemeClr val="dk1"/>
              </a:solidFill>
              <a:latin typeface="Arial" panose="020B0604020202020204"/>
              <a:ea typeface="Arial" panose="020B0604020202020204"/>
              <a:cs typeface="Arial" panose="020B0604020202020204"/>
              <a:sym typeface="Arial" panose="020B0604020202020204"/>
            </a:endParaRPr>
          </a:p>
          <a:p>
            <a:pPr marL="457200" marR="0" lvl="0" indent="-388620" algn="just" rtl="0">
              <a:lnSpc>
                <a:spcPct val="150000"/>
              </a:lnSpc>
              <a:spcBef>
                <a:spcPts val="330"/>
              </a:spcBef>
              <a:spcAft>
                <a:spcPts val="0"/>
              </a:spcAft>
              <a:buClr>
                <a:schemeClr val="accent1"/>
              </a:buClr>
              <a:buSzPts val="1080"/>
              <a:buFont typeface="Century Schoolbook" panose="02040604050505020304"/>
              <a:buNone/>
            </a:pPr>
            <a:r>
              <a:rPr lang="vi-VN" sz="1660">
                <a:solidFill>
                  <a:schemeClr val="dk1"/>
                </a:solidFill>
                <a:latin typeface="Arial" panose="020B0604020202020204"/>
                <a:ea typeface="Arial" panose="020B0604020202020204"/>
                <a:cs typeface="Arial" panose="020B0604020202020204"/>
                <a:sym typeface="Arial" panose="020B0604020202020204"/>
              </a:rPr>
              <a:t>2. https://viblo.asia/p/tim-hieu-ve-cong-cu-quan-ly-bug-mantis-bWrZneynKxw</a:t>
            </a:r>
            <a:endParaRPr lang="vi-VN" sz="166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34" name="Shape 234"/>
        <p:cNvGrpSpPr/>
        <p:nvPr/>
      </p:nvGrpSpPr>
      <p:grpSpPr>
        <a:xfrm>
          <a:off x="0" y="0"/>
          <a:ext cx="0" cy="0"/>
          <a:chOff x="0" y="0"/>
          <a:chExt cx="0" cy="0"/>
        </a:xfrm>
      </p:grpSpPr>
      <p:sp>
        <p:nvSpPr>
          <p:cNvPr id="235" name="Google Shape;235;p6"/>
          <p:cNvSpPr txBox="1"/>
          <p:nvPr>
            <p:ph type="title"/>
          </p:nvPr>
        </p:nvSpPr>
        <p:spPr>
          <a:xfrm>
            <a:off x="628650" y="355795"/>
            <a:ext cx="7886700" cy="61458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panose="020F0502020204030204"/>
              <a:buNone/>
            </a:pPr>
            <a:endParaRPr>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 khai kiểm thử với ứng dụng </a:t>
            </a:r>
            <a:r>
              <a:rPr lang="vi-VN" altLang="en-US" sz="1800" b="1">
                <a:solidFill>
                  <a:srgbClr val="D0CECE"/>
                </a:solidFill>
                <a:latin typeface="Arial" panose="020B0604020202020204"/>
                <a:ea typeface="Arial" panose="020B0604020202020204"/>
                <a:cs typeface="Arial" panose="020B0604020202020204"/>
                <a:sym typeface="Arial" panose="020B0604020202020204"/>
              </a:rPr>
              <a:t>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Phân tích yêu cầu và lập kế hoạch kiểm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2339759" y="184546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Cơ sở lý </a:t>
            </a:r>
            <a:r>
              <a:rPr lang="vi-VN" altLang="en-US" sz="1800" b="1">
                <a:solidFill>
                  <a:srgbClr val="D0CECE"/>
                </a:solidFill>
                <a:latin typeface="Arial" panose="020B0604020202020204"/>
                <a:ea typeface="Arial" panose="020B0604020202020204"/>
                <a:cs typeface="Arial" panose="020B0604020202020204"/>
                <a:sym typeface="Arial" panose="020B0604020202020204"/>
              </a:rPr>
              <a:t>thuyết</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1472079" y="86617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chemeClr val="dk1"/>
                </a:solidFill>
                <a:latin typeface="Arial" panose="020B0604020202020204"/>
                <a:ea typeface="Arial" panose="020B0604020202020204"/>
                <a:cs typeface="Arial" panose="020B0604020202020204"/>
                <a:sym typeface="Arial" panose="020B0604020202020204"/>
              </a:rPr>
              <a:t>tài</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Kết luận và hướng phát </a:t>
            </a:r>
            <a:r>
              <a:rPr lang="vi-VN" altLang="en-US" sz="1800" b="1">
                <a:solidFill>
                  <a:srgbClr val="D0CECE"/>
                </a:solidFill>
                <a:latin typeface="Arial" panose="020B0604020202020204"/>
                <a:ea typeface="Arial" panose="020B0604020202020204"/>
                <a:cs typeface="Arial" panose="020B0604020202020204"/>
                <a:sym typeface="Arial" panose="020B0604020202020204"/>
              </a:rPr>
              <a:t>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 name="Text Box 3"/>
          <p:cNvSpPr txBox="1"/>
          <p:nvPr/>
        </p:nvSpPr>
        <p:spPr>
          <a:xfrm>
            <a:off x="4300855" y="5086985"/>
            <a:ext cx="3048000" cy="306705"/>
          </a:xfrm>
          <a:prstGeom prst="rect">
            <a:avLst/>
          </a:prstGeom>
          <a:noFill/>
        </p:spPr>
        <p:txBody>
          <a:bodyPr wrap="square" rtlCol="0">
            <a:spAutoFit/>
          </a:bodyPr>
          <a:p>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p:txBody>
          <a:bodyPr/>
          <a:p>
            <a:r>
              <a:rPr lang="en-US"/>
              <a:t>Giao diện Trang chủ</a:t>
            </a:r>
            <a:endParaRPr lang="en-US"/>
          </a:p>
        </p:txBody>
      </p:sp>
      <p:pic>
        <p:nvPicPr>
          <p:cNvPr id="8" name="Picture Placeholder 7"/>
          <p:cNvPicPr>
            <a:picLocks noChangeAspect="1"/>
          </p:cNvPicPr>
          <p:nvPr>
            <p:ph type="pic" idx="2"/>
          </p:nvPr>
        </p:nvPicPr>
        <p:blipFill>
          <a:blip r:embed="rId1"/>
          <a:stretch>
            <a:fillRect/>
          </a:stretch>
        </p:blipFill>
        <p:spPr>
          <a:xfrm>
            <a:off x="107950" y="1341120"/>
            <a:ext cx="8938260" cy="36474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 Tổng quan về đề tài</a:t>
            </a:r>
            <a:endParaRPr lang="en-US"/>
          </a:p>
        </p:txBody>
      </p:sp>
      <p:sp>
        <p:nvSpPr>
          <p:cNvPr id="222" name="Google Shape;222;p4"/>
          <p:cNvSpPr txBox="1"/>
          <p:nvPr>
            <p:ph type="body" idx="1"/>
          </p:nvPr>
        </p:nvSpPr>
        <p:spPr>
          <a:xfrm>
            <a:off x="283845" y="850265"/>
            <a:ext cx="8578850" cy="248793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vi-VN" altLang="en-US" sz="1300"/>
              <a:t>    </a:t>
            </a:r>
            <a:r>
              <a:rPr lang="vi-VN" altLang="en-US" sz="1300" b="1"/>
              <a:t> 1. Lý do chọn đề tài:</a:t>
            </a:r>
            <a:endParaRPr lang="vi-VN" altLang="en-US" sz="1300" b="1"/>
          </a:p>
          <a:p>
            <a:pPr marL="0" lvl="0" indent="0" algn="just" rtl="0">
              <a:lnSpc>
                <a:spcPct val="120000"/>
              </a:lnSpc>
              <a:spcBef>
                <a:spcPts val="0"/>
              </a:spcBef>
              <a:spcAft>
                <a:spcPts val="0"/>
              </a:spcAft>
              <a:buClr>
                <a:schemeClr val="dk1"/>
              </a:buClr>
              <a:buSzPts val="2400"/>
              <a:buNone/>
            </a:pPr>
            <a:r>
              <a:rPr lang="en-US" altLang="en-US" sz="1300"/>
              <a:t>Hiện nay, nhu cầu mua sắm trực tuyến </a:t>
            </a:r>
            <a:r>
              <a:rPr lang="" altLang="en-US" sz="1300"/>
              <a:t>đ</a:t>
            </a:r>
            <a:r>
              <a:rPr lang="en-US" altLang="en-US" sz="1300"/>
              <a:t>ang ngày càng gia t</a:t>
            </a:r>
            <a:r>
              <a:rPr lang="" altLang="en-US" sz="1300"/>
              <a:t>ă</a:t>
            </a:r>
            <a:r>
              <a:rPr lang="en-US" altLang="en-US" sz="1300"/>
              <a:t>ng tại Việt Nam. MyCH là một trong những website cung cấp sản phẩm chất l</a:t>
            </a:r>
            <a:r>
              <a:rPr lang="" altLang="en-US" sz="1300"/>
              <a:t>ư</a:t>
            </a:r>
            <a:r>
              <a:rPr lang="en-US" altLang="en-US" sz="1300"/>
              <a:t>ợng cao, với giao diện hiện </a:t>
            </a:r>
            <a:r>
              <a:rPr lang="" altLang="en-US" sz="1300"/>
              <a:t>đ</a:t>
            </a:r>
            <a:r>
              <a:rPr lang="en-US" altLang="en-US" sz="1300"/>
              <a:t>ại, thông tin sản phẩm chi tiết và chính sách ch</a:t>
            </a:r>
            <a:r>
              <a:rPr lang="" altLang="en-US" sz="1300"/>
              <a:t>ă</a:t>
            </a:r>
            <a:r>
              <a:rPr lang="en-US" altLang="en-US" sz="1300"/>
              <a:t>m sóc khách hàng tốt, thu hút </a:t>
            </a:r>
            <a:r>
              <a:rPr lang="" altLang="en-US" sz="1300"/>
              <a:t>đ</a:t>
            </a:r>
            <a:r>
              <a:rPr lang="en-US" altLang="en-US" sz="1300"/>
              <a:t>ông </a:t>
            </a:r>
            <a:r>
              <a:rPr lang="" altLang="en-US" sz="1300"/>
              <a:t>đ</a:t>
            </a:r>
            <a:r>
              <a:rPr lang="en-US" altLang="en-US" sz="1300"/>
              <a:t>ảo ng</a:t>
            </a:r>
            <a:r>
              <a:rPr lang="" altLang="en-US" sz="1300"/>
              <a:t>ư</a:t>
            </a:r>
            <a:r>
              <a:rPr lang="en-US" altLang="en-US" sz="1300"/>
              <a:t>ời tiêu dùng. Tuy nhiên, trong quá trình vận hành, website MyCH có thể phát sinh lỗi chức n</a:t>
            </a:r>
            <a:r>
              <a:rPr lang="" altLang="en-US" sz="1300"/>
              <a:t>ă</a:t>
            </a:r>
            <a:r>
              <a:rPr lang="en-US" altLang="en-US" sz="1300"/>
              <a:t>ng nh</a:t>
            </a:r>
            <a:r>
              <a:rPr lang="" altLang="en-US" sz="1300"/>
              <a:t>ư</a:t>
            </a:r>
            <a:r>
              <a:rPr lang="en-US" altLang="en-US" sz="1300"/>
              <a:t>: lỗi </a:t>
            </a:r>
            <a:r>
              <a:rPr lang="" altLang="en-US" sz="1300"/>
              <a:t>đă</a:t>
            </a:r>
            <a:r>
              <a:rPr lang="en-US" altLang="en-US" sz="1300"/>
              <a:t>ng nhập, lỗi tìm kiếm sản phẩm, lỗi giỏ hàng, hoặc lỗi thanh toán khi </a:t>
            </a:r>
            <a:r>
              <a:rPr lang="" altLang="en-US" sz="1300"/>
              <a:t>đ</a:t>
            </a:r>
            <a:r>
              <a:rPr lang="en-US" altLang="en-US" sz="1300"/>
              <a:t>ặt hàng. Hiện tại, phần lớn các thao tác kiểm thử trên website này vẫn </a:t>
            </a:r>
            <a:r>
              <a:rPr lang="" altLang="en-US" sz="1300"/>
              <a:t>đư</a:t>
            </a:r>
            <a:r>
              <a:rPr lang="en-US" altLang="en-US" sz="1300"/>
              <a:t>ợc thực hiện thủ công, dẫn </a:t>
            </a:r>
            <a:r>
              <a:rPr lang="" altLang="en-US" sz="1300"/>
              <a:t>đ</a:t>
            </a:r>
            <a:r>
              <a:rPr lang="en-US" altLang="en-US" sz="1300"/>
              <a:t>ến việc tiêu tốn nhiều thời gian, nguồn lực và dễ phát sinh sai sót khi số l</a:t>
            </a:r>
            <a:r>
              <a:rPr lang="" altLang="en-US" sz="1300"/>
              <a:t>ư</a:t>
            </a:r>
            <a:r>
              <a:rPr lang="en-US" altLang="en-US" sz="1300"/>
              <a:t>ợng tính n</a:t>
            </a:r>
            <a:r>
              <a:rPr lang="" altLang="en-US" sz="1300"/>
              <a:t>ă</a:t>
            </a:r>
            <a:r>
              <a:rPr lang="en-US" altLang="en-US" sz="1300"/>
              <a:t>ng t</a:t>
            </a:r>
            <a:r>
              <a:rPr lang="" altLang="en-US" sz="1300"/>
              <a:t>ă</a:t>
            </a:r>
            <a:r>
              <a:rPr lang="en-US" altLang="en-US" sz="1300"/>
              <a:t>ng lên.</a:t>
            </a:r>
            <a:endParaRPr lang="en-US" altLang="en-US" sz="1300"/>
          </a:p>
          <a:p>
            <a:pPr marL="0" lvl="0" indent="0" algn="just" rtl="0">
              <a:lnSpc>
                <a:spcPct val="120000"/>
              </a:lnSpc>
              <a:spcBef>
                <a:spcPts val="0"/>
              </a:spcBef>
              <a:spcAft>
                <a:spcPts val="0"/>
              </a:spcAft>
              <a:buClr>
                <a:schemeClr val="dk1"/>
              </a:buClr>
              <a:buSzPts val="2400"/>
              <a:buNone/>
            </a:pPr>
            <a:r>
              <a:rPr lang="en-US" altLang="en-US" sz="1300"/>
              <a:t>Trong bối cảnh xu h</a:t>
            </a:r>
            <a:r>
              <a:rPr lang="" altLang="en-US" sz="1300"/>
              <a:t>ư</a:t>
            </a:r>
            <a:r>
              <a:rPr lang="en-US" altLang="en-US" sz="1300"/>
              <a:t>ớng chuyển dịch sang mô hình phát triển phần mềm hiện </a:t>
            </a:r>
            <a:r>
              <a:rPr lang="" altLang="en-US" sz="1300"/>
              <a:t>đ</a:t>
            </a:r>
            <a:r>
              <a:rPr lang="en-US" altLang="en-US" sz="1300"/>
              <a:t>ại nh</a:t>
            </a:r>
            <a:r>
              <a:rPr lang="" altLang="en-US" sz="1300"/>
              <a:t>ư</a:t>
            </a:r>
            <a:r>
              <a:rPr lang="en-US" altLang="en-US" sz="1300"/>
              <a:t> Agile hoặc DevOps, kiểm thử tự </a:t>
            </a:r>
            <a:r>
              <a:rPr lang="" altLang="en-US" sz="1300"/>
              <a:t>đ</a:t>
            </a:r>
            <a:r>
              <a:rPr lang="en-US" altLang="en-US" sz="1300"/>
              <a:t>ộng trở thành một thành phần thiết yếu </a:t>
            </a:r>
            <a:r>
              <a:rPr lang="" altLang="en-US" sz="1300"/>
              <a:t>đ</a:t>
            </a:r>
            <a:r>
              <a:rPr lang="en-US" altLang="en-US" sz="1300"/>
              <a:t>ể </a:t>
            </a:r>
            <a:r>
              <a:rPr lang="" altLang="en-US" sz="1300"/>
              <a:t>đ</a:t>
            </a:r>
            <a:r>
              <a:rPr lang="en-US" altLang="en-US" sz="1300"/>
              <a:t>ảm bảo chất l</a:t>
            </a:r>
            <a:r>
              <a:rPr lang="" altLang="en-US" sz="1300"/>
              <a:t>ư</a:t>
            </a:r>
            <a:r>
              <a:rPr lang="en-US" altLang="en-US" sz="1300"/>
              <a:t>ợng phần mềm liên tục và nhanh chóng. Cypress, với </a:t>
            </a:r>
            <a:r>
              <a:rPr lang="" altLang="en-US" sz="1300"/>
              <a:t>ư</a:t>
            </a:r>
            <a:r>
              <a:rPr lang="en-US" altLang="en-US" sz="1300"/>
              <a:t>u thế kiểm thử front-end nhanh chóng, dễ thiết lập và mạnh mẽ, là công cụ phù hợp </a:t>
            </a:r>
            <a:r>
              <a:rPr lang="" altLang="en-US" sz="1300"/>
              <a:t>đ</a:t>
            </a:r>
            <a:r>
              <a:rPr lang="en-US" altLang="en-US" sz="1300"/>
              <a:t>ể xây dựng framework kiểm thử tự </a:t>
            </a:r>
            <a:r>
              <a:rPr lang="" altLang="en-US" sz="1300"/>
              <a:t>đ</a:t>
            </a:r>
            <a:r>
              <a:rPr lang="en-US" altLang="en-US" sz="1300"/>
              <a:t>ộng cho MyCH.</a:t>
            </a:r>
            <a:endParaRPr lang="en-US" altLang="en-US" sz="1300"/>
          </a:p>
          <a:p>
            <a:pPr marL="0" lvl="0" indent="0" algn="just" rtl="0">
              <a:lnSpc>
                <a:spcPct val="120000"/>
              </a:lnSpc>
              <a:spcBef>
                <a:spcPts val="0"/>
              </a:spcBef>
              <a:spcAft>
                <a:spcPts val="0"/>
              </a:spcAft>
              <a:buClr>
                <a:schemeClr val="dk1"/>
              </a:buClr>
              <a:buSzPts val="2400"/>
              <a:buNone/>
            </a:pPr>
            <a:r>
              <a:rPr lang="en-US" altLang="en-US" sz="1300"/>
              <a:t>Việc lựa chọn </a:t>
            </a:r>
            <a:r>
              <a:rPr lang="" altLang="en-US" sz="1300"/>
              <a:t>đ</a:t>
            </a:r>
            <a:r>
              <a:rPr lang="en-US" altLang="en-US" sz="1300"/>
              <a:t>ề tài "Xây dựng framework kiểm thử tự </a:t>
            </a:r>
            <a:r>
              <a:rPr lang="" altLang="en-US" sz="1300"/>
              <a:t>đ</a:t>
            </a:r>
            <a:r>
              <a:rPr lang="en-US" altLang="en-US" sz="1300"/>
              <a:t>ộng website MyCH bằng Cypress" nhằm mục </a:t>
            </a:r>
            <a:r>
              <a:rPr lang="" altLang="en-US" sz="1300"/>
              <a:t>đ</a:t>
            </a:r>
            <a:r>
              <a:rPr lang="en-US" altLang="en-US" sz="1300"/>
              <a:t>ích nâng cao hiệu quả kiểm thử, giảm thiểu lỗi trong quá trình vận hành, tiết kiệm thời gian và nguồn lực, </a:t>
            </a:r>
            <a:r>
              <a:rPr lang="" altLang="en-US" sz="1300"/>
              <a:t>đ</a:t>
            </a:r>
            <a:r>
              <a:rPr lang="en-US" altLang="en-US" sz="1300"/>
              <a:t>ồng thời xây dựng một nền tảng kiểm thử ổn </a:t>
            </a:r>
            <a:r>
              <a:rPr lang="" altLang="en-US" sz="1300"/>
              <a:t>đ</a:t>
            </a:r>
            <a:r>
              <a:rPr lang="en-US" altLang="en-US" sz="1300"/>
              <a:t>ịnh, dễ mở rộng và áp dụng lâu dài trong thực tế.</a:t>
            </a:r>
            <a:endParaRPr lang="en-US" altLang="en-US" sz="13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build="p"/>
      <p:bldP spid="222" grpI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Nội </a:t>
            </a:r>
            <a:r>
              <a:rPr lang="vi-VN" altLang="en-US"/>
              <a:t>dung</a:t>
            </a:r>
            <a:endParaRPr lang="vi-VN" altLang="en-US"/>
          </a:p>
        </p:txBody>
      </p:sp>
      <p:sp>
        <p:nvSpPr>
          <p:cNvPr id="159" name="Google Shape;159;p3"/>
          <p:cNvSpPr/>
          <p:nvPr/>
        </p:nvSpPr>
        <p:spPr>
          <a:xfrm>
            <a:off x="2761615" y="3861435"/>
            <a:ext cx="533019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Triển khai kiểm thử với ứng dụng Web</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0" name="Google Shape;160;p3"/>
          <p:cNvSpPr/>
          <p:nvPr/>
        </p:nvSpPr>
        <p:spPr>
          <a:xfrm>
            <a:off x="2700132" y="2853274"/>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Phân tích yêu cầu và lập kế hoạch kiểm thử</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1" name="Google Shape;161;p3"/>
          <p:cNvSpPr/>
          <p:nvPr/>
        </p:nvSpPr>
        <p:spPr>
          <a:xfrm>
            <a:off x="1475524" y="837087"/>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latin typeface="Arial" panose="020B0604020202020204"/>
                <a:ea typeface="Arial" panose="020B0604020202020204"/>
                <a:cs typeface="Arial" panose="020B0604020202020204"/>
                <a:sym typeface="Arial" panose="020B0604020202020204"/>
              </a:rPr>
              <a:t>Tổng quan về đề </a:t>
            </a:r>
            <a:r>
              <a:rPr lang="vi-VN" altLang="en-US" sz="1800" b="1">
                <a:solidFill>
                  <a:srgbClr val="D0CECE"/>
                </a:solidFill>
                <a:latin typeface="Arial" panose="020B0604020202020204"/>
                <a:ea typeface="Arial" panose="020B0604020202020204"/>
                <a:cs typeface="Arial" panose="020B0604020202020204"/>
                <a:sym typeface="Arial" panose="020B0604020202020204"/>
              </a:rPr>
              <a:t>tài</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162" name="Google Shape;162;p3"/>
          <p:cNvSpPr/>
          <p:nvPr/>
        </p:nvSpPr>
        <p:spPr>
          <a:xfrm>
            <a:off x="2380129" y="1845349"/>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chemeClr val="dk1"/>
                </a:solidFill>
                <a:latin typeface="Arial" panose="020B0604020202020204"/>
                <a:ea typeface="Arial" panose="020B0604020202020204"/>
                <a:cs typeface="Arial" panose="020B0604020202020204"/>
                <a:sym typeface="Arial" panose="020B0604020202020204"/>
              </a:rPr>
              <a:t>Cơ sở lý </a:t>
            </a:r>
            <a:r>
              <a:rPr lang="vi-VN" altLang="en-US" sz="1800" b="1">
                <a:solidFill>
                  <a:schemeClr val="dk1"/>
                </a:solidFill>
                <a:latin typeface="Arial" panose="020B0604020202020204"/>
                <a:ea typeface="Arial" panose="020B0604020202020204"/>
                <a:cs typeface="Arial" panose="020B0604020202020204"/>
                <a:sym typeface="Arial" panose="020B0604020202020204"/>
              </a:rPr>
              <a:t>thuyết</a:t>
            </a:r>
            <a:endParaRPr lang="vi-VN" altLang="en-US" sz="1800" b="1">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63" name="Google Shape;163;p3"/>
          <p:cNvGrpSpPr/>
          <p:nvPr/>
        </p:nvGrpSpPr>
        <p:grpSpPr>
          <a:xfrm>
            <a:off x="1154579" y="955079"/>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0" name="Google Shape;170;p3"/>
          <p:cNvGrpSpPr/>
          <p:nvPr/>
        </p:nvGrpSpPr>
        <p:grpSpPr>
          <a:xfrm>
            <a:off x="2040675" y="1888330"/>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3"/>
          <p:cNvGrpSpPr/>
          <p:nvPr/>
        </p:nvGrpSpPr>
        <p:grpSpPr>
          <a:xfrm>
            <a:off x="2366123" y="2935824"/>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84" name="Google Shape;184;p3"/>
          <p:cNvGrpSpPr/>
          <p:nvPr/>
        </p:nvGrpSpPr>
        <p:grpSpPr>
          <a:xfrm>
            <a:off x="2406926" y="3872096"/>
            <a:ext cx="355600" cy="381000"/>
            <a:chOff x="2078" y="1680"/>
            <a:chExt cx="1615" cy="1615"/>
          </a:xfrm>
        </p:grpSpPr>
        <p:sp>
          <p:nvSpPr>
            <p:cNvPr id="185" name="Google Shape;185;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6" name="Google Shape;186;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7" name="Google Shape;187;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8" name="Google Shape;188;p3"/>
            <p:cNvSpPr/>
            <p:nvPr/>
          </p:nvSpPr>
          <p:spPr>
            <a:xfrm>
              <a:off x="2254" y="1856"/>
              <a:ext cx="1262" cy="1264"/>
            </a:xfrm>
            <a:prstGeom prst="ellipse">
              <a:avLst/>
            </a:prstGeom>
            <a:gradFill>
              <a:gsLst>
                <a:gs pos="0">
                  <a:srgbClr val="000000"/>
                </a:gs>
                <a:gs pos="100000">
                  <a:srgbClr val="E35E23"/>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9" name="Google Shape;189;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0" name="Google Shape;190;p3"/>
            <p:cNvSpPr/>
            <p:nvPr/>
          </p:nvSpPr>
          <p:spPr>
            <a:xfrm>
              <a:off x="2337" y="1939"/>
              <a:ext cx="1096" cy="1098"/>
            </a:xfrm>
            <a:prstGeom prst="ellipse">
              <a:avLst/>
            </a:prstGeom>
            <a:gradFill>
              <a:gsLst>
                <a:gs pos="0">
                  <a:srgbClr val="E35E23"/>
                </a:gs>
                <a:gs pos="100000">
                  <a:srgbClr val="A34319"/>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1" name="Google Shape;201;p3"/>
          <p:cNvSpPr/>
          <p:nvPr/>
        </p:nvSpPr>
        <p:spPr>
          <a:xfrm>
            <a:off x="2009491" y="5655928"/>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en-US" sz="1800" b="1">
                <a:solidFill>
                  <a:srgbClr val="D0CECE"/>
                </a:solidFill>
                <a:latin typeface="Arial" panose="020B0604020202020204"/>
                <a:ea typeface="Arial" panose="020B0604020202020204"/>
                <a:cs typeface="Arial" panose="020B0604020202020204"/>
                <a:sym typeface="Arial" panose="020B0604020202020204"/>
              </a:rPr>
              <a:t>Q&amp;A</a:t>
            </a:r>
            <a:endParaRPr lang="en-US" sz="1800" b="1">
              <a:solidFill>
                <a:srgbClr val="D0CECE"/>
              </a:solidFill>
              <a:latin typeface="Arial" panose="020B0604020202020204"/>
              <a:ea typeface="Arial" panose="020B0604020202020204"/>
              <a:cs typeface="Arial" panose="020B0604020202020204"/>
              <a:sym typeface="Arial" panose="020B0604020202020204"/>
            </a:endParaRPr>
          </a:p>
        </p:txBody>
      </p:sp>
      <p:sp>
        <p:nvSpPr>
          <p:cNvPr id="202" name="Google Shape;202;p3"/>
          <p:cNvSpPr/>
          <p:nvPr/>
        </p:nvSpPr>
        <p:spPr>
          <a:xfrm>
            <a:off x="2506511" y="4797508"/>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r>
              <a:rPr lang="vi-VN" altLang="en-US" sz="1800" b="1">
                <a:solidFill>
                  <a:srgbClr val="D0CECE"/>
                </a:solidFill>
                <a:sym typeface="Arial" panose="020B0604020202020204"/>
              </a:rPr>
              <a:t>Kết luận và hướng phát triển</a:t>
            </a:r>
            <a:endParaRPr lang="vi-VN" altLang="en-US" sz="1800" b="1">
              <a:solidFill>
                <a:srgbClr val="D0CECE"/>
              </a:solidFill>
              <a:latin typeface="Arial" panose="020B0604020202020204"/>
              <a:ea typeface="Arial" panose="020B0604020202020204"/>
              <a:cs typeface="Arial" panose="020B0604020202020204"/>
              <a:sym typeface="Arial" panose="020B0604020202020204"/>
            </a:endParaRPr>
          </a:p>
        </p:txBody>
      </p:sp>
      <p:grpSp>
        <p:nvGrpSpPr>
          <p:cNvPr id="203" name="Google Shape;203;p3"/>
          <p:cNvGrpSpPr/>
          <p:nvPr/>
        </p:nvGrpSpPr>
        <p:grpSpPr>
          <a:xfrm>
            <a:off x="2166786" y="4880693"/>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a:off x="1650717" y="5672121"/>
            <a:ext cx="381000" cy="381000"/>
            <a:chOff x="2078" y="1680"/>
            <a:chExt cx="1615" cy="1615"/>
          </a:xfrm>
        </p:grpSpPr>
        <p:sp>
          <p:nvSpPr>
            <p:cNvPr id="211" name="Google Shape;21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 name="Text Box 2"/>
          <p:cNvSpPr txBox="1"/>
          <p:nvPr/>
        </p:nvSpPr>
        <p:spPr>
          <a:xfrm>
            <a:off x="-2070100" y="1724660"/>
            <a:ext cx="3048000" cy="306705"/>
          </a:xfrm>
          <a:prstGeom prst="rect">
            <a:avLst/>
          </a:prstGeom>
          <a:noFill/>
        </p:spPr>
        <p:txBody>
          <a:bodyPr wrap="square" rtlCol="0">
            <a:spAutoFit/>
          </a:bodyPr>
          <a:p>
            <a:endParaRPr lang="en-US"/>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Cơ sở lý thuyết</a:t>
            </a:r>
            <a:endParaRPr lang="en-US"/>
          </a:p>
        </p:txBody>
      </p:sp>
      <p:sp>
        <p:nvSpPr>
          <p:cNvPr id="222" name="Google Shape;222;p4"/>
          <p:cNvSpPr txBox="1"/>
          <p:nvPr>
            <p:ph type="body" idx="1"/>
          </p:nvPr>
        </p:nvSpPr>
        <p:spPr>
          <a:xfrm>
            <a:off x="252095" y="723265"/>
            <a:ext cx="4185920" cy="308610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en-US" altLang="en-US" sz="2000" b="1">
                <a:latin typeface="Arial" panose="020B0604020202020204" pitchFamily="34" charset="0"/>
                <a:cs typeface="Arial" panose="020B0604020202020204" pitchFamily="34" charset="0"/>
              </a:rPr>
              <a:t>2.1. Kiểm thử tự </a:t>
            </a:r>
            <a:r>
              <a:rPr lang="" altLang="en-US" sz="2000" b="1">
                <a:latin typeface="Arial" panose="020B0604020202020204" pitchFamily="34" charset="0"/>
                <a:cs typeface="Arial" panose="020B0604020202020204" pitchFamily="34" charset="0"/>
              </a:rPr>
              <a:t>đ</a:t>
            </a:r>
            <a:r>
              <a:rPr lang="en-US" altLang="en-US" sz="2000" b="1">
                <a:latin typeface="Arial" panose="020B0604020202020204" pitchFamily="34" charset="0"/>
                <a:cs typeface="Arial" panose="020B0604020202020204" pitchFamily="34" charset="0"/>
              </a:rPr>
              <a:t>ộng</a:t>
            </a:r>
            <a:endParaRPr lang="en-US" altLang="en-US" sz="2000" b="1">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Khái niệm: Kiểm thử phần mềm bằng công cụ và script thay vì làm thủ công.</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Lợi ích:</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Tiết kiệm thời gian &amp; chi phí</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T</a:t>
            </a:r>
            <a:r>
              <a:rPr lang="" altLang="en-US" sz="2000">
                <a:latin typeface="Arial" panose="020B0604020202020204" pitchFamily="34" charset="0"/>
                <a:cs typeface="Arial" panose="020B0604020202020204" pitchFamily="34" charset="0"/>
              </a:rPr>
              <a:t>ă</a:t>
            </a:r>
            <a:r>
              <a:rPr lang="en-US" altLang="en-US" sz="2000">
                <a:latin typeface="Arial" panose="020B0604020202020204" pitchFamily="34" charset="0"/>
                <a:cs typeface="Arial" panose="020B0604020202020204" pitchFamily="34" charset="0"/>
              </a:rPr>
              <a:t>ng </a:t>
            </a:r>
            <a:r>
              <a:rPr lang=""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ộ chính xác</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Dễ tái sử dụng script</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rPr>
              <a:t>Phát hiện lỗi sớm</a:t>
            </a: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endParaRPr lang="en-US" altLang="en-US" sz="2000">
              <a:latin typeface="Arial" panose="020B0604020202020204" pitchFamily="34" charset="0"/>
              <a:cs typeface="Arial" panose="020B0604020202020204" pitchFamily="34" charset="0"/>
            </a:endParaRPr>
          </a:p>
          <a:p>
            <a:pPr marL="0" lvl="0" indent="0" algn="just" rtl="0">
              <a:lnSpc>
                <a:spcPct val="120000"/>
              </a:lnSpc>
              <a:spcBef>
                <a:spcPts val="0"/>
              </a:spcBef>
              <a:spcAft>
                <a:spcPts val="0"/>
              </a:spcAft>
              <a:buClr>
                <a:schemeClr val="dk1"/>
              </a:buClr>
              <a:buSzPts val="2400"/>
              <a:buNone/>
            </a:pPr>
            <a:endParaRPr lang="en-US" altLang="en-US" sz="2000">
              <a:latin typeface="Arial" panose="020B0604020202020204" pitchFamily="34" charset="0"/>
              <a:cs typeface="Arial" panose="020B0604020202020204" pitchFamily="34" charset="0"/>
            </a:endParaRPr>
          </a:p>
        </p:txBody>
      </p:sp>
      <p:sp>
        <p:nvSpPr>
          <p:cNvPr id="1" name="Text Box 0"/>
          <p:cNvSpPr txBox="1"/>
          <p:nvPr/>
        </p:nvSpPr>
        <p:spPr>
          <a:xfrm>
            <a:off x="4427855" y="764540"/>
            <a:ext cx="4572000" cy="4523105"/>
          </a:xfrm>
          <a:prstGeom prst="rect">
            <a:avLst/>
          </a:prstGeom>
          <a:noFill/>
        </p:spPr>
        <p:txBody>
          <a:bodyPr wrap="square" rtlCol="0" anchor="t">
            <a:spAutoFit/>
          </a:bodyPr>
          <a:p>
            <a:pPr marL="0" lvl="0" indent="0" algn="just" rtl="0">
              <a:lnSpc>
                <a:spcPct val="120000"/>
              </a:lnSpc>
              <a:spcBef>
                <a:spcPts val="0"/>
              </a:spcBef>
              <a:spcAft>
                <a:spcPts val="0"/>
              </a:spcAft>
              <a:buClr>
                <a:schemeClr val="dk1"/>
              </a:buClr>
              <a:buSzPts val="2400"/>
              <a:buNone/>
            </a:pPr>
            <a:r>
              <a:rPr lang="en-US" altLang="en-US" sz="2000" b="1">
                <a:latin typeface="Arial" panose="020B0604020202020204" pitchFamily="34" charset="0"/>
                <a:cs typeface="Arial" panose="020B0604020202020204" pitchFamily="34" charset="0"/>
                <a:sym typeface="+mn-ea"/>
              </a:rPr>
              <a:t>Các loại kiểm thử:</a:t>
            </a:r>
            <a:endParaRPr lang="en-US" altLang="en-US" sz="2000" b="1">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Unit Testing: Kiểm tra từng </a:t>
            </a:r>
            <a:r>
              <a:rPr lang="" altLang="en-US" sz="2000">
                <a:latin typeface="Arial" panose="020B0604020202020204" pitchFamily="34" charset="0"/>
                <a:cs typeface="Arial" panose="020B0604020202020204" pitchFamily="34" charset="0"/>
                <a:sym typeface="+mn-ea"/>
              </a:rPr>
              <a:t>đ</a:t>
            </a:r>
            <a:r>
              <a:rPr lang="en-US" altLang="en-US" sz="2000">
                <a:latin typeface="Arial" panose="020B0604020202020204" pitchFamily="34" charset="0"/>
                <a:cs typeface="Arial" panose="020B0604020202020204" pitchFamily="34" charset="0"/>
                <a:sym typeface="+mn-ea"/>
              </a:rPr>
              <a:t>ơn vị mã.</a:t>
            </a:r>
            <a:endParaRPr lang="en-US" altLang="en-US" sz="2000">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Integration Testing: Kiểm tra sự tích hợp giữa các module.</a:t>
            </a:r>
            <a:endParaRPr lang="en-US" altLang="en-US" sz="2000">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System Testing: Kiểm tra toàn hệ thống.</a:t>
            </a:r>
            <a:endParaRPr lang="en-US" altLang="en-US" sz="2000">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Acceptance Testing: Kiểm thử mức </a:t>
            </a:r>
            <a:r>
              <a:rPr lang="" altLang="en-US" sz="2000">
                <a:latin typeface="Arial" panose="020B0604020202020204" pitchFamily="34" charset="0"/>
                <a:cs typeface="Arial" panose="020B0604020202020204" pitchFamily="34" charset="0"/>
                <a:sym typeface="+mn-ea"/>
              </a:rPr>
              <a:t>đ</a:t>
            </a:r>
            <a:r>
              <a:rPr lang="en-US" altLang="en-US" sz="2000">
                <a:latin typeface="Arial" panose="020B0604020202020204" pitchFamily="34" charset="0"/>
                <a:cs typeface="Arial" panose="020B0604020202020204" pitchFamily="34" charset="0"/>
                <a:sym typeface="+mn-ea"/>
              </a:rPr>
              <a:t>ộ </a:t>
            </a:r>
            <a:r>
              <a:rPr lang="" altLang="en-US" sz="2000">
                <a:latin typeface="Arial" panose="020B0604020202020204" pitchFamily="34" charset="0"/>
                <a:cs typeface="Arial" panose="020B0604020202020204" pitchFamily="34" charset="0"/>
                <a:sym typeface="+mn-ea"/>
              </a:rPr>
              <a:t>đ</a:t>
            </a:r>
            <a:r>
              <a:rPr lang="en-US" altLang="en-US" sz="2000">
                <a:latin typeface="Arial" panose="020B0604020202020204" pitchFamily="34" charset="0"/>
                <a:cs typeface="Arial" panose="020B0604020202020204" pitchFamily="34" charset="0"/>
                <a:sym typeface="+mn-ea"/>
              </a:rPr>
              <a:t>áp ứng yêu cầu ng</a:t>
            </a:r>
            <a:r>
              <a:rPr lang="" altLang="en-US" sz="2000">
                <a:latin typeface="Arial" panose="020B0604020202020204" pitchFamily="34" charset="0"/>
                <a:cs typeface="Arial" panose="020B0604020202020204" pitchFamily="34" charset="0"/>
                <a:sym typeface="+mn-ea"/>
              </a:rPr>
              <a:t>ư</a:t>
            </a:r>
            <a:r>
              <a:rPr lang="en-US" altLang="en-US" sz="2000">
                <a:latin typeface="Arial" panose="020B0604020202020204" pitchFamily="34" charset="0"/>
                <a:cs typeface="Arial" panose="020B0604020202020204" pitchFamily="34" charset="0"/>
                <a:sym typeface="+mn-ea"/>
              </a:rPr>
              <a:t>ời dùng.</a:t>
            </a:r>
            <a:endParaRPr lang="en-US" altLang="en-US" sz="2000">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Operational Testing: Kiểm thử trong môi tr</a:t>
            </a:r>
            <a:r>
              <a:rPr lang="" altLang="en-US" sz="2000">
                <a:latin typeface="Arial" panose="020B0604020202020204" pitchFamily="34" charset="0"/>
                <a:cs typeface="Arial" panose="020B0604020202020204" pitchFamily="34" charset="0"/>
                <a:sym typeface="+mn-ea"/>
              </a:rPr>
              <a:t>ư</a:t>
            </a:r>
            <a:r>
              <a:rPr lang="en-US" altLang="en-US" sz="2000">
                <a:latin typeface="Arial" panose="020B0604020202020204" pitchFamily="34" charset="0"/>
                <a:cs typeface="Arial" panose="020B0604020202020204" pitchFamily="34" charset="0"/>
                <a:sym typeface="+mn-ea"/>
              </a:rPr>
              <a:t>ờng thực tế.</a:t>
            </a:r>
            <a:endParaRPr lang="en-US" altLang="en-US" sz="2000">
              <a:latin typeface="Arial" panose="020B0604020202020204" pitchFamily="34" charset="0"/>
              <a:cs typeface="Arial" panose="020B0604020202020204" pitchFamily="34" charset="0"/>
              <a:sym typeface="+mn-ea"/>
            </a:endParaRPr>
          </a:p>
          <a:p>
            <a:pPr marL="0" lvl="0" indent="0" algn="just" rtl="0">
              <a:lnSpc>
                <a:spcPct val="120000"/>
              </a:lnSpc>
              <a:spcBef>
                <a:spcPts val="0"/>
              </a:spcBef>
              <a:spcAft>
                <a:spcPts val="0"/>
              </a:spcAft>
              <a:buClr>
                <a:schemeClr val="dk1"/>
              </a:buClr>
              <a:buSzPts val="2400"/>
              <a:buNone/>
            </a:pPr>
            <a:r>
              <a:rPr lang="en-US" altLang="en-US" sz="2000">
                <a:latin typeface="Arial" panose="020B0604020202020204" pitchFamily="34" charset="0"/>
                <a:cs typeface="Arial" panose="020B0604020202020204" pitchFamily="34" charset="0"/>
                <a:sym typeface="+mn-ea"/>
              </a:rPr>
              <a:t>Non-functional Testing: Kiểm tra hiệu suất, bảo mật, trải nghiệm.</a:t>
            </a:r>
            <a:endParaRPr lang="en-US" altLang="en-US" sz="2000">
              <a:latin typeface="Arial" panose="020B0604020202020204" pitchFamily="34" charset="0"/>
              <a:cs typeface="Arial" panose="020B0604020202020204" pitchFamily="34" charset="0"/>
              <a:sym typeface="+mn-ea"/>
            </a:endParaRPr>
          </a:p>
        </p:txBody>
      </p:sp>
      <p:sp>
        <p:nvSpPr>
          <p:cNvPr id="2" name="Text Box 1"/>
          <p:cNvSpPr txBox="1"/>
          <p:nvPr/>
        </p:nvSpPr>
        <p:spPr>
          <a:xfrm>
            <a:off x="290195" y="4293235"/>
            <a:ext cx="5080000" cy="2245360"/>
          </a:xfrm>
          <a:prstGeom prst="rect">
            <a:avLst/>
          </a:prstGeom>
        </p:spPr>
        <p:txBody>
          <a:bodyPr>
            <a:spAutoFit/>
          </a:bodyPr>
          <a:p>
            <a:r>
              <a:rPr lang="en-US" altLang="zh-CN" sz="2000" b="1"/>
              <a:t>Quy trình kiểm thử tự động:</a:t>
            </a:r>
            <a:endParaRPr lang="en-US" altLang="zh-CN" sz="2000" b="1"/>
          </a:p>
          <a:p>
            <a:pPr>
              <a:buAutoNum type="arabicPeriod"/>
            </a:pPr>
            <a:r>
              <a:rPr lang="en-US" altLang="zh-CN" sz="2000"/>
              <a:t>Xác định yêu cầu</a:t>
            </a:r>
            <a:endParaRPr lang="en-US" altLang="zh-CN" sz="2000"/>
          </a:p>
          <a:p>
            <a:pPr>
              <a:buAutoNum type="arabicPeriod"/>
            </a:pPr>
            <a:r>
              <a:rPr lang="en-US" altLang="zh-CN" sz="2000"/>
              <a:t>Thiết lập môi trường</a:t>
            </a:r>
            <a:endParaRPr lang="en-US" altLang="zh-CN" sz="2000"/>
          </a:p>
          <a:p>
            <a:pPr indent="0">
              <a:buNone/>
            </a:pPr>
            <a:r>
              <a:rPr lang="en-US" altLang="zh-CN" sz="2000"/>
              <a:t>3.Viết kịch bản test</a:t>
            </a:r>
            <a:endParaRPr lang="en-US" altLang="zh-CN" sz="2000"/>
          </a:p>
          <a:p>
            <a:pPr indent="0">
              <a:buNone/>
            </a:pPr>
            <a:r>
              <a:rPr lang="en-US" altLang="zh-CN" sz="2000"/>
              <a:t>4. Chạy kiểm thử</a:t>
            </a:r>
            <a:endParaRPr lang="en-US" altLang="zh-CN" sz="2000"/>
          </a:p>
          <a:p>
            <a:pPr indent="0">
              <a:buNone/>
            </a:pPr>
            <a:r>
              <a:rPr lang="en-US" altLang="zh-CN" sz="2000"/>
              <a:t>5. Sửa lỗi</a:t>
            </a:r>
            <a:endParaRPr lang="en-US" altLang="zh-CN" sz="2000"/>
          </a:p>
          <a:p>
            <a:pPr indent="0">
              <a:buNone/>
            </a:pPr>
            <a:r>
              <a:rPr lang="en-US" altLang="zh-CN" sz="2000"/>
              <a:t>6.Báo cáo kết quả</a:t>
            </a:r>
            <a:endParaRPr lang="en-US" altLang="zh-CN" sz="20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Cơ sở lý thuyết</a:t>
            </a:r>
            <a:endParaRPr lang="en-US"/>
          </a:p>
        </p:txBody>
      </p:sp>
      <p:sp>
        <p:nvSpPr>
          <p:cNvPr id="222" name="Google Shape;222;p4"/>
          <p:cNvSpPr txBox="1"/>
          <p:nvPr>
            <p:ph type="body" idx="1"/>
          </p:nvPr>
        </p:nvSpPr>
        <p:spPr>
          <a:xfrm>
            <a:off x="323215" y="669290"/>
            <a:ext cx="8263890" cy="3033395"/>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Clr>
                <a:schemeClr val="dk1"/>
              </a:buClr>
              <a:buSzPts val="2400"/>
              <a:buNone/>
            </a:pPr>
            <a:r>
              <a:rPr lang="en-US" altLang="en-US" sz="2000" b="1"/>
              <a:t>2.2. Giới thiệu công cụ kiểm thử – Cypress</a:t>
            </a:r>
            <a:endParaRPr lang="en-US" altLang="en-US" sz="2000" b="1"/>
          </a:p>
          <a:p>
            <a:pPr marL="0" lvl="0" indent="0" algn="just" rtl="0">
              <a:lnSpc>
                <a:spcPct val="120000"/>
              </a:lnSpc>
              <a:spcBef>
                <a:spcPts val="0"/>
              </a:spcBef>
              <a:spcAft>
                <a:spcPts val="0"/>
              </a:spcAft>
              <a:buClr>
                <a:schemeClr val="dk1"/>
              </a:buClr>
              <a:buSzPts val="2400"/>
              <a:buNone/>
            </a:pPr>
            <a:r>
              <a:rPr lang="en-US" altLang="en-US" sz="2000"/>
              <a:t>Cypress là gì: Công cụ mã nguồn mở chuyên kiểm thử giao diện web, E2E, API.</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Thành phần: Test Runner, Dashboard, CLI, API Control.</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Tính n</a:t>
            </a:r>
            <a:r>
              <a:rPr lang="" altLang="en-US" sz="2000"/>
              <a:t>ă</a:t>
            </a:r>
            <a:r>
              <a:rPr lang="en-US" altLang="en-US" sz="2000"/>
              <a:t>ng nổi bật: Chạy thời gian thực, debug mạnh, tự </a:t>
            </a:r>
            <a:r>
              <a:rPr lang="" altLang="en-US" sz="2000"/>
              <a:t>đ</a:t>
            </a:r>
            <a:r>
              <a:rPr lang="en-US" altLang="en-US" sz="2000"/>
              <a:t>ộng chờ, hỗ trợ CI/CD.</a:t>
            </a:r>
            <a:endParaRPr lang="en-US" altLang="en-US" sz="2000"/>
          </a:p>
          <a:p>
            <a:pPr marL="0" lvl="0" indent="0" algn="just" rtl="0">
              <a:lnSpc>
                <a:spcPct val="120000"/>
              </a:lnSpc>
              <a:spcBef>
                <a:spcPts val="0"/>
              </a:spcBef>
              <a:spcAft>
                <a:spcPts val="0"/>
              </a:spcAft>
              <a:buClr>
                <a:schemeClr val="dk1"/>
              </a:buClr>
              <a:buSzPts val="2400"/>
              <a:buNone/>
            </a:pPr>
            <a:r>
              <a:rPr lang="" altLang="en-US" sz="2000"/>
              <a:t>Ư</a:t>
            </a:r>
            <a:r>
              <a:rPr lang="en-US" altLang="en-US" sz="2000"/>
              <a:t>u </a:t>
            </a:r>
            <a:r>
              <a:rPr lang="" altLang="en-US" sz="2000"/>
              <a:t>đ</a:t>
            </a:r>
            <a:r>
              <a:rPr lang="en-US" altLang="en-US" sz="2000"/>
              <a:t>iểm: Cài </a:t>
            </a:r>
            <a:r>
              <a:rPr lang="" altLang="en-US" sz="2000"/>
              <a:t>đ</a:t>
            </a:r>
            <a:r>
              <a:rPr lang="en-US" altLang="en-US" sz="2000"/>
              <a:t>ơn giản, giao diện trực quan, tốc </a:t>
            </a:r>
            <a:r>
              <a:rPr lang="" altLang="en-US" sz="2000"/>
              <a:t>đ</a:t>
            </a:r>
            <a:r>
              <a:rPr lang="en-US" altLang="en-US" sz="2000"/>
              <a:t>ộ nhanh.</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Nh</a:t>
            </a:r>
            <a:r>
              <a:rPr lang="" altLang="en-US" sz="2000"/>
              <a:t>ư</a:t>
            </a:r>
            <a:r>
              <a:rPr lang="en-US" altLang="en-US" sz="2000"/>
              <a:t>ợc </a:t>
            </a:r>
            <a:r>
              <a:rPr lang="" altLang="en-US" sz="2000"/>
              <a:t>đ</a:t>
            </a:r>
            <a:r>
              <a:rPr lang="en-US" altLang="en-US" sz="2000"/>
              <a:t>iểm: Giới hạn trình duyệt, không hỗ trợ </a:t>
            </a:r>
            <a:r>
              <a:rPr lang="" altLang="en-US" sz="2000"/>
              <a:t>đ</a:t>
            </a:r>
            <a:r>
              <a:rPr lang="en-US" altLang="en-US" sz="2000"/>
              <a:t>a tab/phức tạp.</a:t>
            </a:r>
            <a:endParaRPr lang="en-US" altLang="en-US" sz="2000"/>
          </a:p>
          <a:p>
            <a:pPr marL="0" lvl="0" indent="0" algn="just" rtl="0">
              <a:lnSpc>
                <a:spcPct val="120000"/>
              </a:lnSpc>
              <a:spcBef>
                <a:spcPts val="0"/>
              </a:spcBef>
              <a:spcAft>
                <a:spcPts val="0"/>
              </a:spcAft>
              <a:buClr>
                <a:schemeClr val="dk1"/>
              </a:buClr>
              <a:buSzPts val="2400"/>
              <a:buNone/>
            </a:pPr>
            <a:endParaRPr lang="en-US" altLang="en-US" sz="2000"/>
          </a:p>
          <a:p>
            <a:pPr marL="0" lvl="0" indent="0" algn="just" rtl="0">
              <a:lnSpc>
                <a:spcPct val="120000"/>
              </a:lnSpc>
              <a:spcBef>
                <a:spcPts val="0"/>
              </a:spcBef>
              <a:spcAft>
                <a:spcPts val="0"/>
              </a:spcAft>
              <a:buClr>
                <a:schemeClr val="dk1"/>
              </a:buClr>
              <a:buSzPts val="2400"/>
              <a:buNone/>
            </a:pPr>
            <a:endParaRPr lang="en-US" altLang="en-US" sz="2000"/>
          </a:p>
        </p:txBody>
      </p:sp>
      <p:sp>
        <p:nvSpPr>
          <p:cNvPr id="1" name="Google Shape;222;p4"/>
          <p:cNvSpPr txBox="1"/>
          <p:nvPr/>
        </p:nvSpPr>
        <p:spPr>
          <a:xfrm>
            <a:off x="395605" y="3782695"/>
            <a:ext cx="7987030" cy="2899410"/>
          </a:xfrm>
          <a:prstGeom prst="rect">
            <a:avLst/>
          </a:prstGeom>
          <a:noFill/>
          <a:ln>
            <a:noFill/>
          </a:ln>
        </p:spPr>
        <p:txBody>
          <a:bodyPr wrap="square" lIns="91425" tIns="45700" rIns="91425" bIns="45700" anchor="t" anchorCtr="0">
            <a:normAutofit/>
          </a:bodyPr>
          <a:lstStyle>
            <a:defPPr marR="0" lvl="0" algn="l" rtl="0">
              <a:lnSpc>
                <a:spcPct val="100000"/>
              </a:lnSpc>
              <a:spcBef>
                <a:spcPts val="0"/>
              </a:spcBef>
              <a:spcAft>
                <a:spcPts val="0"/>
              </a:spcAft>
            </a:defPPr>
            <a:lvl1pPr marL="457200" marR="0" lvl="0" indent="-342900" algn="just" rtl="0">
              <a:lnSpc>
                <a:spcPct val="120000"/>
              </a:lnSpc>
              <a:spcBef>
                <a:spcPts val="0"/>
              </a:spcBef>
              <a:spcAft>
                <a:spcPts val="0"/>
              </a:spcAft>
              <a:buClr>
                <a:schemeClr val="dk1"/>
              </a:buClr>
              <a:buSzPts val="1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42900" algn="just" rtl="0">
              <a:lnSpc>
                <a:spcPct val="120000"/>
              </a:lnSpc>
              <a:spcBef>
                <a:spcPts val="600"/>
              </a:spcBef>
              <a:spcAft>
                <a:spcPts val="0"/>
              </a:spcAft>
              <a:buClr>
                <a:schemeClr val="dk1"/>
              </a:buClr>
              <a:buSzPts val="18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42900" algn="just" rtl="0">
              <a:lnSpc>
                <a:spcPct val="120000"/>
              </a:lnSpc>
              <a:spcBef>
                <a:spcPts val="600"/>
              </a:spcBef>
              <a:spcAft>
                <a:spcPts val="0"/>
              </a:spcAft>
              <a:buClr>
                <a:schemeClr val="dk1"/>
              </a:buClr>
              <a:buSzPts val="18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just" rtl="0">
              <a:lnSpc>
                <a:spcPct val="12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6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marL="0" lvl="0" indent="0" algn="just" rtl="0">
              <a:lnSpc>
                <a:spcPct val="120000"/>
              </a:lnSpc>
              <a:spcBef>
                <a:spcPts val="0"/>
              </a:spcBef>
              <a:spcAft>
                <a:spcPts val="0"/>
              </a:spcAft>
              <a:buClr>
                <a:schemeClr val="dk1"/>
              </a:buClr>
              <a:buSzPts val="2400"/>
              <a:buNone/>
            </a:pPr>
            <a:r>
              <a:rPr lang="en-US" altLang="en-US" sz="2000" b="1"/>
              <a:t>2.3. Kiến trúc framework kiểm thử</a:t>
            </a:r>
            <a:endParaRPr lang="en-US" altLang="en-US" sz="2000" b="1"/>
          </a:p>
          <a:p>
            <a:pPr marL="0" lvl="0" indent="0" algn="just" rtl="0">
              <a:lnSpc>
                <a:spcPct val="120000"/>
              </a:lnSpc>
              <a:spcBef>
                <a:spcPts val="0"/>
              </a:spcBef>
              <a:spcAft>
                <a:spcPts val="0"/>
              </a:spcAft>
              <a:buClr>
                <a:schemeClr val="dk1"/>
              </a:buClr>
              <a:buSzPts val="2400"/>
              <a:buNone/>
            </a:pPr>
            <a:r>
              <a:rPr lang="en-US" altLang="en-US" sz="2000"/>
              <a:t>Linear Scripting: Viết thẳng, không tái sử dụng – </a:t>
            </a:r>
            <a:r>
              <a:rPr lang="" altLang="en-US" sz="2000"/>
              <a:t>đ</a:t>
            </a:r>
            <a:r>
              <a:rPr lang="en-US" altLang="en-US" sz="2000"/>
              <a:t>ơn giản.</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Modular: Chia nhỏ thành module – dễ bảo trì.</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Data-Driven: Dữ liệu tách riêng – dễ mở rộng.</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Keyword-Driven: Dùng từ khóa – không cần biết lập trình.</a:t>
            </a:r>
            <a:endParaRPr lang="en-US" altLang="en-US" sz="2000"/>
          </a:p>
          <a:p>
            <a:pPr marL="0" lvl="0" indent="0" algn="just" rtl="0">
              <a:lnSpc>
                <a:spcPct val="120000"/>
              </a:lnSpc>
              <a:spcBef>
                <a:spcPts val="0"/>
              </a:spcBef>
              <a:spcAft>
                <a:spcPts val="0"/>
              </a:spcAft>
              <a:buClr>
                <a:schemeClr val="dk1"/>
              </a:buClr>
              <a:buSzPts val="2400"/>
              <a:buNone/>
            </a:pPr>
            <a:r>
              <a:rPr lang="en-US" altLang="en-US" sz="2000"/>
              <a:t>Hybrid: Kết hợp nhiều mô hình – linh hoạt, mạnh mẽ.</a:t>
            </a:r>
            <a:endParaRPr lang="en-US" altLang="en-US" sz="20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panose="020F0502020204030204"/>
              <a:buNone/>
            </a:pPr>
            <a:r>
              <a:rPr lang="en-US"/>
              <a:t>Cơ sở lý thuyết</a:t>
            </a:r>
            <a:endParaRPr lang="en-US"/>
          </a:p>
        </p:txBody>
      </p:sp>
      <p:sp>
        <p:nvSpPr>
          <p:cNvPr id="222" name="Google Shape;222;p4"/>
          <p:cNvSpPr txBox="1"/>
          <p:nvPr>
            <p:ph type="body" idx="1"/>
          </p:nvPr>
        </p:nvSpPr>
        <p:spPr>
          <a:xfrm>
            <a:off x="323215" y="981075"/>
            <a:ext cx="8263890" cy="3033395"/>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0"/>
              </a:spcBef>
              <a:spcAft>
                <a:spcPts val="0"/>
              </a:spcAft>
              <a:buClr>
                <a:schemeClr val="dk1"/>
              </a:buClr>
              <a:buSzPts val="2400"/>
              <a:buNone/>
            </a:pPr>
            <a:r>
              <a:rPr lang="en-US" altLang="en-US" sz="1900" b="1"/>
              <a:t>2.4. Test Script</a:t>
            </a:r>
            <a:endParaRPr lang="en-US" altLang="en-US" sz="1900" b="1"/>
          </a:p>
          <a:p>
            <a:pPr marL="0" lvl="0" indent="0" algn="just" rtl="0">
              <a:lnSpc>
                <a:spcPct val="120000"/>
              </a:lnSpc>
              <a:spcBef>
                <a:spcPts val="0"/>
              </a:spcBef>
              <a:spcAft>
                <a:spcPts val="0"/>
              </a:spcAft>
              <a:buClr>
                <a:schemeClr val="dk1"/>
              </a:buClr>
              <a:buSzPts val="2400"/>
              <a:buNone/>
            </a:pPr>
            <a:r>
              <a:rPr lang="en-US" altLang="en-US" sz="1900"/>
              <a:t>Khái niệm: Mã lệnh mô phỏng thao tác ng</a:t>
            </a:r>
            <a:r>
              <a:rPr lang="" altLang="en-US" sz="1900"/>
              <a:t>ư</a:t>
            </a:r>
            <a:r>
              <a:rPr lang="en-US" altLang="en-US" sz="1900"/>
              <a:t>ời dùng </a:t>
            </a:r>
            <a:r>
              <a:rPr lang="" altLang="en-US" sz="1900"/>
              <a:t>đ</a:t>
            </a:r>
            <a:r>
              <a:rPr lang="en-US" altLang="en-US" sz="1900"/>
              <a:t>ể kiểm thử phần mềm.</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Vai trò: Tự </a:t>
            </a:r>
            <a:r>
              <a:rPr lang="" altLang="en-US" sz="1900"/>
              <a:t>đ</a:t>
            </a:r>
            <a:r>
              <a:rPr lang="en-US" altLang="en-US" sz="1900"/>
              <a:t>ộng hóa, giảm lỗi, t</a:t>
            </a:r>
            <a:r>
              <a:rPr lang="" altLang="en-US" sz="1900"/>
              <a:t>ă</a:t>
            </a:r>
            <a:r>
              <a:rPr lang="en-US" altLang="en-US" sz="1900"/>
              <a:t>ng tốc kiểm thử, hỗ trợ CI/CD.</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Cách viết hiệu quả:</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R</a:t>
            </a:r>
            <a:r>
              <a:rPr lang="" altLang="en-US" sz="1900"/>
              <a:t>õ</a:t>
            </a:r>
            <a:r>
              <a:rPr lang="en-US" altLang="en-US" sz="1900"/>
              <a:t> ràng, dễ </a:t>
            </a:r>
            <a:r>
              <a:rPr lang="" altLang="en-US" sz="1900"/>
              <a:t>đ</a:t>
            </a:r>
            <a:r>
              <a:rPr lang="en-US" altLang="en-US" sz="1900"/>
              <a:t>ọc, có </a:t>
            </a:r>
            <a:r>
              <a:rPr lang="" altLang="en-US" sz="1900"/>
              <a:t>đ</a:t>
            </a:r>
            <a:r>
              <a:rPr lang="en-US" altLang="en-US" sz="1900"/>
              <a:t>iều kiện </a:t>
            </a:r>
            <a:r>
              <a:rPr lang="" altLang="en-US" sz="1900"/>
              <a:t>đ</a:t>
            </a:r>
            <a:r>
              <a:rPr lang="en-US" altLang="en-US" sz="1900"/>
              <a:t>ầu-cuối</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Dữ liệu kiểm thử phù hợp</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Tách dữ liệu khỏi mã</a:t>
            </a:r>
            <a:endParaRPr lang="en-US" altLang="en-US" sz="1900"/>
          </a:p>
          <a:p>
            <a:pPr marL="0" lvl="0" indent="0" algn="just" rtl="0">
              <a:lnSpc>
                <a:spcPct val="120000"/>
              </a:lnSpc>
              <a:spcBef>
                <a:spcPts val="0"/>
              </a:spcBef>
              <a:spcAft>
                <a:spcPts val="0"/>
              </a:spcAft>
              <a:buClr>
                <a:schemeClr val="dk1"/>
              </a:buClr>
              <a:buSzPts val="2400"/>
              <a:buNone/>
            </a:pPr>
            <a:endParaRPr lang="en-US" altLang="en-US" sz="1900"/>
          </a:p>
          <a:p>
            <a:pPr marL="0" lvl="0" indent="0" algn="just" rtl="0">
              <a:lnSpc>
                <a:spcPct val="120000"/>
              </a:lnSpc>
              <a:spcBef>
                <a:spcPts val="0"/>
              </a:spcBef>
              <a:spcAft>
                <a:spcPts val="0"/>
              </a:spcAft>
              <a:buClr>
                <a:schemeClr val="dk1"/>
              </a:buClr>
              <a:buSzPts val="2400"/>
              <a:buNone/>
            </a:pPr>
            <a:r>
              <a:rPr lang="en-US" altLang="en-US" sz="1900"/>
              <a:t>K</a:t>
            </a:r>
            <a:r>
              <a:rPr lang="" altLang="en-US" sz="1900"/>
              <a:t>è</a:t>
            </a:r>
            <a:r>
              <a:rPr lang="en-US" altLang="en-US" sz="1900"/>
              <a:t>m báo cáo kết quả</a:t>
            </a:r>
            <a:endParaRPr lang="en-US" altLang="en-US" sz="190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tags/tag1.xml><?xml version="1.0" encoding="utf-8"?>
<p:tagLst xmlns:p="http://schemas.openxmlformats.org/presentationml/2006/main">
  <p:tag name="TABLE_ENDDRAG_ORIGIN_RECT" val="525*232"/>
  <p:tag name="TABLE_ENDDRAG_RECT" val="82*247*525*232"/>
</p:tagLst>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6680</Words>
  <Application>WPS Presentation</Application>
  <PresentationFormat/>
  <Paragraphs>274</Paragraphs>
  <Slides>24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24</vt:i4>
      </vt:variant>
    </vt:vector>
  </HeadingPairs>
  <TitlesOfParts>
    <vt:vector size="38" baseType="lpstr">
      <vt:lpstr>Arial</vt:lpstr>
      <vt:lpstr>SimSun</vt:lpstr>
      <vt:lpstr>Wingdings</vt:lpstr>
      <vt:lpstr>Arial</vt:lpstr>
      <vt:lpstr>Calibri</vt:lpstr>
      <vt:lpstr>Microsoft YaHei</vt:lpstr>
      <vt:lpstr>Arial Unicode MS</vt:lpstr>
      <vt:lpstr>Times New Roman</vt:lpstr>
      <vt:lpstr>Noto Sans Symbols</vt:lpstr>
      <vt:lpstr>Garamond</vt:lpstr>
      <vt:lpstr>Century Schoolbook</vt:lpstr>
      <vt:lpstr>Angie's Vintage Easter</vt:lpstr>
      <vt:lpstr>Calibri Light</vt:lpstr>
      <vt:lpstr>Office Theme</vt:lpstr>
      <vt:lpstr>Kiểm thử website Moji</vt:lpstr>
      <vt:lpstr>Nội dung</vt:lpstr>
      <vt:lpstr>Nội dung</vt:lpstr>
      <vt:lpstr>PowerPoint 演示文稿</vt:lpstr>
      <vt:lpstr> Tổng quan về đề tài</vt:lpstr>
      <vt:lpstr>Nội dung</vt:lpstr>
      <vt:lpstr>Cơ sở lý thuyết</vt:lpstr>
      <vt:lpstr>Cơ sở lý thuyết</vt:lpstr>
      <vt:lpstr>Cơ sở lý thuyết</vt:lpstr>
      <vt:lpstr>Nội dung</vt:lpstr>
      <vt:lpstr> Phân tích yêu cầu </vt:lpstr>
      <vt:lpstr> Phân tích yêu cầu </vt:lpstr>
      <vt:lpstr> Lập kế hoạch kiểm thử </vt:lpstr>
      <vt:lpstr> Lập kế hoạch kiểm thử </vt:lpstr>
      <vt:lpstr> Lập kế hoạch kiểm thử </vt:lpstr>
      <vt:lpstr>Nội dung</vt:lpstr>
      <vt:lpstr>Triển khai kiểm thử ứng dụng web</vt:lpstr>
      <vt:lpstr>Triển khai kiểm thử ứng dụng web</vt:lpstr>
      <vt:lpstr>Nội dung</vt:lpstr>
      <vt:lpstr>Kết quả đạt được</vt:lpstr>
      <vt:lpstr>Nội dung</vt:lpstr>
      <vt:lpstr>Q&amp;A</vt:lpstr>
      <vt:lpstr>Tài liệu tham khảo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Trình bày các thủ tục chỉ dẫn và các thiết bị hỗ trợ chất lượng Quản lý và theo dõi lỗi phần mềm bằng công cụ Bug mantis Đảm bảo chất lượng phần mềm</dc:title>
  <dc:creator>Đỗ Thị Thu Trang</dc:creator>
  <cp:lastModifiedBy>Trần Thị Thu Ha</cp:lastModifiedBy>
  <cp:revision>31</cp:revision>
  <dcterms:created xsi:type="dcterms:W3CDTF">2024-11-05T08:19:00Z</dcterms:created>
  <dcterms:modified xsi:type="dcterms:W3CDTF">2025-06-19T02:42:19Z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29957E0ADDC045F49C66F27B669D8485_13</vt:lpwstr>
  </property>
  <property fmtid="{D5CDD505-2E9C-101B-9397-08002B2CF9AE}" pid="3" name="KSOProductBuildVer">
    <vt:lpwstr>1033-12.2.0.21546</vt:lpwstr>
  </property>
</Properties>
</file>